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1" r:id="rId2"/>
    <p:sldId id="267" r:id="rId3"/>
    <p:sldId id="262" r:id="rId4"/>
    <p:sldId id="277" r:id="rId5"/>
    <p:sldId id="280" r:id="rId6"/>
    <p:sldId id="268" r:id="rId7"/>
    <p:sldId id="263" r:id="rId8"/>
    <p:sldId id="281" r:id="rId9"/>
    <p:sldId id="264" r:id="rId10"/>
    <p:sldId id="282" r:id="rId11"/>
    <p:sldId id="270" r:id="rId12"/>
    <p:sldId id="283" r:id="rId13"/>
    <p:sldId id="272" r:id="rId14"/>
    <p:sldId id="27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669900"/>
    <a:srgbClr val="232C12"/>
    <a:srgbClr val="CCFF99"/>
    <a:srgbClr val="00FF99"/>
    <a:srgbClr val="B4BACA"/>
    <a:srgbClr val="AEB8D0"/>
    <a:srgbClr val="3E64CE"/>
    <a:srgbClr val="45C789"/>
    <a:srgbClr val="D64D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9" autoAdjust="0"/>
    <p:restoredTop sz="94660"/>
  </p:normalViewPr>
  <p:slideViewPr>
    <p:cSldViewPr>
      <p:cViewPr>
        <p:scale>
          <a:sx n="91" d="100"/>
          <a:sy n="91" d="100"/>
        </p:scale>
        <p:origin x="-1950" y="-612"/>
      </p:cViewPr>
      <p:guideLst>
        <p:guide orient="horz" pos="2160"/>
        <p:guide pos="2880"/>
      </p:guideLst>
    </p:cSldViewPr>
  </p:slideViewPr>
  <p:notesTextViewPr>
    <p:cViewPr>
      <p:scale>
        <a:sx n="1" d="1"/>
        <a:sy n="1" d="1"/>
      </p:scale>
      <p:origin x="0" y="0"/>
    </p:cViewPr>
  </p:notesText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ergey%20Zaitsev\Documents\SVZ%20Technologies\Mid%20IR%20project\Opgal\Mismatching%20Signal%20Curv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ergey%20Zaitsev\Documents\SVZ%20Technologies\Mid%20IR%20project\Opgal\Mismatching%20Signal%20Curv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15325253852461"/>
          <c:y val="8.2500168248199751E-2"/>
          <c:w val="0.78546533278940156"/>
          <c:h val="0.73021721341436097"/>
        </c:manualLayout>
      </c:layout>
      <c:scatterChart>
        <c:scatterStyle val="smoothMarker"/>
        <c:varyColors val="0"/>
        <c:ser>
          <c:idx val="0"/>
          <c:order val="0"/>
          <c:tx>
            <c:v>error signal curve</c:v>
          </c:tx>
          <c:marker>
            <c:symbol val="none"/>
          </c:marker>
          <c:xVal>
            <c:numRef>
              <c:f>'50x50'!$A$1:$A$111</c:f>
              <c:numCache>
                <c:formatCode>General</c:formatCode>
                <c:ptCount val="11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numCache>
            </c:numRef>
          </c:xVal>
          <c:yVal>
            <c:numRef>
              <c:f>'50x50'!$B$1:$B$111</c:f>
              <c:numCache>
                <c:formatCode>General</c:formatCode>
                <c:ptCount val="111"/>
                <c:pt idx="0">
                  <c:v>-2127</c:v>
                </c:pt>
                <c:pt idx="1">
                  <c:v>-852</c:v>
                </c:pt>
                <c:pt idx="2">
                  <c:v>1350</c:v>
                </c:pt>
                <c:pt idx="3">
                  <c:v>4128</c:v>
                </c:pt>
                <c:pt idx="4">
                  <c:v>8130</c:v>
                </c:pt>
                <c:pt idx="5">
                  <c:v>12051</c:v>
                </c:pt>
                <c:pt idx="6">
                  <c:v>14121</c:v>
                </c:pt>
                <c:pt idx="7">
                  <c:v>16056</c:v>
                </c:pt>
                <c:pt idx="8">
                  <c:v>20967</c:v>
                </c:pt>
                <c:pt idx="9">
                  <c:v>25842</c:v>
                </c:pt>
                <c:pt idx="10">
                  <c:v>30138</c:v>
                </c:pt>
                <c:pt idx="11">
                  <c:v>35319</c:v>
                </c:pt>
                <c:pt idx="12">
                  <c:v>40956</c:v>
                </c:pt>
                <c:pt idx="13">
                  <c:v>45831</c:v>
                </c:pt>
                <c:pt idx="14">
                  <c:v>51051</c:v>
                </c:pt>
                <c:pt idx="15">
                  <c:v>57321</c:v>
                </c:pt>
                <c:pt idx="16">
                  <c:v>63090</c:v>
                </c:pt>
                <c:pt idx="17">
                  <c:v>67167</c:v>
                </c:pt>
                <c:pt idx="18">
                  <c:v>71499</c:v>
                </c:pt>
                <c:pt idx="19">
                  <c:v>75006</c:v>
                </c:pt>
                <c:pt idx="20">
                  <c:v>80061</c:v>
                </c:pt>
                <c:pt idx="21">
                  <c:v>83973</c:v>
                </c:pt>
                <c:pt idx="22">
                  <c:v>87864</c:v>
                </c:pt>
                <c:pt idx="23">
                  <c:v>89508</c:v>
                </c:pt>
                <c:pt idx="24">
                  <c:v>93690</c:v>
                </c:pt>
                <c:pt idx="25">
                  <c:v>95892</c:v>
                </c:pt>
                <c:pt idx="26">
                  <c:v>97368</c:v>
                </c:pt>
                <c:pt idx="27">
                  <c:v>97359</c:v>
                </c:pt>
                <c:pt idx="28">
                  <c:v>99735</c:v>
                </c:pt>
                <c:pt idx="29">
                  <c:v>104124</c:v>
                </c:pt>
                <c:pt idx="30">
                  <c:v>106140</c:v>
                </c:pt>
                <c:pt idx="31">
                  <c:v>106980</c:v>
                </c:pt>
                <c:pt idx="32">
                  <c:v>109011</c:v>
                </c:pt>
                <c:pt idx="33">
                  <c:v>110019</c:v>
                </c:pt>
                <c:pt idx="34">
                  <c:v>111015</c:v>
                </c:pt>
                <c:pt idx="35">
                  <c:v>111642</c:v>
                </c:pt>
                <c:pt idx="36">
                  <c:v>111024</c:v>
                </c:pt>
                <c:pt idx="37">
                  <c:v>111549</c:v>
                </c:pt>
                <c:pt idx="38">
                  <c:v>109152</c:v>
                </c:pt>
                <c:pt idx="39">
                  <c:v>104502</c:v>
                </c:pt>
                <c:pt idx="40">
                  <c:v>99123</c:v>
                </c:pt>
                <c:pt idx="41">
                  <c:v>91989</c:v>
                </c:pt>
                <c:pt idx="42">
                  <c:v>82650</c:v>
                </c:pt>
                <c:pt idx="43">
                  <c:v>78078</c:v>
                </c:pt>
                <c:pt idx="44">
                  <c:v>71772</c:v>
                </c:pt>
                <c:pt idx="45">
                  <c:v>61491</c:v>
                </c:pt>
                <c:pt idx="46">
                  <c:v>51813</c:v>
                </c:pt>
                <c:pt idx="47">
                  <c:v>43959</c:v>
                </c:pt>
                <c:pt idx="48">
                  <c:v>32190</c:v>
                </c:pt>
                <c:pt idx="49">
                  <c:v>20553</c:v>
                </c:pt>
                <c:pt idx="50">
                  <c:v>9498</c:v>
                </c:pt>
                <c:pt idx="51">
                  <c:v>-1713</c:v>
                </c:pt>
                <c:pt idx="52">
                  <c:v>-13650</c:v>
                </c:pt>
                <c:pt idx="53">
                  <c:v>-23961</c:v>
                </c:pt>
                <c:pt idx="54">
                  <c:v>-31989</c:v>
                </c:pt>
                <c:pt idx="55">
                  <c:v>-40686</c:v>
                </c:pt>
                <c:pt idx="56">
                  <c:v>-47763</c:v>
                </c:pt>
                <c:pt idx="57">
                  <c:v>-58935</c:v>
                </c:pt>
                <c:pt idx="58">
                  <c:v>-67272</c:v>
                </c:pt>
                <c:pt idx="59">
                  <c:v>-73329</c:v>
                </c:pt>
                <c:pt idx="60">
                  <c:v>-76974</c:v>
                </c:pt>
                <c:pt idx="61">
                  <c:v>-84795</c:v>
                </c:pt>
                <c:pt idx="62">
                  <c:v>-89670</c:v>
                </c:pt>
                <c:pt idx="63">
                  <c:v>-94656</c:v>
                </c:pt>
                <c:pt idx="64">
                  <c:v>-97890</c:v>
                </c:pt>
                <c:pt idx="65">
                  <c:v>-103755</c:v>
                </c:pt>
                <c:pt idx="66">
                  <c:v>-111936</c:v>
                </c:pt>
                <c:pt idx="67">
                  <c:v>-116229</c:v>
                </c:pt>
                <c:pt idx="68">
                  <c:v>-118221</c:v>
                </c:pt>
                <c:pt idx="69">
                  <c:v>-121338</c:v>
                </c:pt>
                <c:pt idx="70">
                  <c:v>-123027</c:v>
                </c:pt>
                <c:pt idx="71">
                  <c:v>-125943</c:v>
                </c:pt>
                <c:pt idx="72">
                  <c:v>-127866</c:v>
                </c:pt>
                <c:pt idx="73">
                  <c:v>-123654</c:v>
                </c:pt>
                <c:pt idx="74">
                  <c:v>-122823</c:v>
                </c:pt>
                <c:pt idx="75">
                  <c:v>-121701</c:v>
                </c:pt>
                <c:pt idx="76">
                  <c:v>-119253</c:v>
                </c:pt>
                <c:pt idx="77">
                  <c:v>-116652</c:v>
                </c:pt>
                <c:pt idx="78">
                  <c:v>-113520</c:v>
                </c:pt>
                <c:pt idx="79">
                  <c:v>-108102</c:v>
                </c:pt>
                <c:pt idx="80">
                  <c:v>-105600</c:v>
                </c:pt>
                <c:pt idx="81">
                  <c:v>-101229</c:v>
                </c:pt>
                <c:pt idx="82">
                  <c:v>-95859</c:v>
                </c:pt>
                <c:pt idx="83">
                  <c:v>-91056</c:v>
                </c:pt>
                <c:pt idx="84">
                  <c:v>-87498</c:v>
                </c:pt>
                <c:pt idx="85">
                  <c:v>-80910</c:v>
                </c:pt>
                <c:pt idx="86">
                  <c:v>-74910</c:v>
                </c:pt>
                <c:pt idx="87">
                  <c:v>-68730</c:v>
                </c:pt>
                <c:pt idx="88">
                  <c:v>-62739</c:v>
                </c:pt>
                <c:pt idx="89">
                  <c:v>-57072</c:v>
                </c:pt>
                <c:pt idx="90">
                  <c:v>-52530</c:v>
                </c:pt>
                <c:pt idx="91">
                  <c:v>-48579</c:v>
                </c:pt>
                <c:pt idx="92">
                  <c:v>-44214</c:v>
                </c:pt>
                <c:pt idx="93">
                  <c:v>-40644</c:v>
                </c:pt>
                <c:pt idx="94">
                  <c:v>-34527</c:v>
                </c:pt>
                <c:pt idx="95">
                  <c:v>-30102</c:v>
                </c:pt>
                <c:pt idx="96">
                  <c:v>-27936</c:v>
                </c:pt>
                <c:pt idx="97">
                  <c:v>-25935</c:v>
                </c:pt>
                <c:pt idx="98">
                  <c:v>-22296</c:v>
                </c:pt>
                <c:pt idx="99">
                  <c:v>-19623</c:v>
                </c:pt>
                <c:pt idx="100">
                  <c:v>-16113</c:v>
                </c:pt>
                <c:pt idx="101">
                  <c:v>-12870</c:v>
                </c:pt>
                <c:pt idx="102">
                  <c:v>-9381</c:v>
                </c:pt>
                <c:pt idx="103">
                  <c:v>-5589</c:v>
                </c:pt>
                <c:pt idx="104">
                  <c:v>-3312</c:v>
                </c:pt>
                <c:pt idx="105">
                  <c:v>-2160</c:v>
                </c:pt>
                <c:pt idx="106">
                  <c:v>-1074</c:v>
                </c:pt>
                <c:pt idx="107">
                  <c:v>-393</c:v>
                </c:pt>
                <c:pt idx="108">
                  <c:v>1527</c:v>
                </c:pt>
                <c:pt idx="109">
                  <c:v>2823</c:v>
                </c:pt>
                <c:pt idx="110">
                  <c:v>-771</c:v>
                </c:pt>
              </c:numCache>
            </c:numRef>
          </c:yVal>
          <c:smooth val="1"/>
        </c:ser>
        <c:ser>
          <c:idx val="1"/>
          <c:order val="1"/>
          <c:tx>
            <c:v>linear part</c:v>
          </c:tx>
          <c:marker>
            <c:symbol val="none"/>
          </c:marker>
          <c:xVal>
            <c:numRef>
              <c:f>'50x50'!$A$36:$A$72</c:f>
              <c:numCache>
                <c:formatCode>General</c:formatCode>
                <c:ptCount val="37"/>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53</c:v>
                </c:pt>
                <c:pt idx="19">
                  <c:v>54</c:v>
                </c:pt>
                <c:pt idx="20">
                  <c:v>55</c:v>
                </c:pt>
                <c:pt idx="21">
                  <c:v>56</c:v>
                </c:pt>
                <c:pt idx="22">
                  <c:v>57</c:v>
                </c:pt>
                <c:pt idx="23">
                  <c:v>58</c:v>
                </c:pt>
                <c:pt idx="24">
                  <c:v>59</c:v>
                </c:pt>
                <c:pt idx="25">
                  <c:v>60</c:v>
                </c:pt>
                <c:pt idx="26">
                  <c:v>61</c:v>
                </c:pt>
                <c:pt idx="27">
                  <c:v>62</c:v>
                </c:pt>
                <c:pt idx="28">
                  <c:v>63</c:v>
                </c:pt>
                <c:pt idx="29">
                  <c:v>64</c:v>
                </c:pt>
                <c:pt idx="30">
                  <c:v>65</c:v>
                </c:pt>
                <c:pt idx="31">
                  <c:v>66</c:v>
                </c:pt>
                <c:pt idx="32">
                  <c:v>67</c:v>
                </c:pt>
                <c:pt idx="33">
                  <c:v>68</c:v>
                </c:pt>
                <c:pt idx="34">
                  <c:v>69</c:v>
                </c:pt>
                <c:pt idx="35">
                  <c:v>70</c:v>
                </c:pt>
                <c:pt idx="36">
                  <c:v>71</c:v>
                </c:pt>
              </c:numCache>
            </c:numRef>
          </c:xVal>
          <c:yVal>
            <c:numRef>
              <c:f>'50x50'!$C$36:$C$72</c:f>
              <c:numCache>
                <c:formatCode>0.00</c:formatCode>
                <c:ptCount val="37"/>
                <c:pt idx="0">
                  <c:v>111642</c:v>
                </c:pt>
                <c:pt idx="1">
                  <c:v>111024</c:v>
                </c:pt>
                <c:pt idx="2">
                  <c:v>111549</c:v>
                </c:pt>
                <c:pt idx="3">
                  <c:v>109152</c:v>
                </c:pt>
                <c:pt idx="4">
                  <c:v>104502</c:v>
                </c:pt>
                <c:pt idx="5">
                  <c:v>99123</c:v>
                </c:pt>
                <c:pt idx="6">
                  <c:v>91989</c:v>
                </c:pt>
                <c:pt idx="7">
                  <c:v>82650</c:v>
                </c:pt>
                <c:pt idx="8">
                  <c:v>78078</c:v>
                </c:pt>
                <c:pt idx="9">
                  <c:v>71772</c:v>
                </c:pt>
                <c:pt idx="10">
                  <c:v>61491</c:v>
                </c:pt>
                <c:pt idx="11">
                  <c:v>51813</c:v>
                </c:pt>
                <c:pt idx="12">
                  <c:v>43959</c:v>
                </c:pt>
                <c:pt idx="13">
                  <c:v>32190</c:v>
                </c:pt>
                <c:pt idx="14">
                  <c:v>20553</c:v>
                </c:pt>
                <c:pt idx="15">
                  <c:v>9498</c:v>
                </c:pt>
                <c:pt idx="16">
                  <c:v>-1713</c:v>
                </c:pt>
                <c:pt idx="17">
                  <c:v>-13650</c:v>
                </c:pt>
                <c:pt idx="18">
                  <c:v>-23961</c:v>
                </c:pt>
                <c:pt idx="19">
                  <c:v>-31989</c:v>
                </c:pt>
                <c:pt idx="20">
                  <c:v>-40686</c:v>
                </c:pt>
                <c:pt idx="21">
                  <c:v>-47763</c:v>
                </c:pt>
                <c:pt idx="22">
                  <c:v>-58935</c:v>
                </c:pt>
                <c:pt idx="23">
                  <c:v>-67272</c:v>
                </c:pt>
                <c:pt idx="24">
                  <c:v>-73329</c:v>
                </c:pt>
                <c:pt idx="25">
                  <c:v>-76974</c:v>
                </c:pt>
                <c:pt idx="26">
                  <c:v>-84795</c:v>
                </c:pt>
                <c:pt idx="27">
                  <c:v>-89670</c:v>
                </c:pt>
                <c:pt idx="28">
                  <c:v>-94656</c:v>
                </c:pt>
                <c:pt idx="29">
                  <c:v>-97890</c:v>
                </c:pt>
                <c:pt idx="30">
                  <c:v>-103755</c:v>
                </c:pt>
                <c:pt idx="31">
                  <c:v>-111936</c:v>
                </c:pt>
                <c:pt idx="32">
                  <c:v>-116229</c:v>
                </c:pt>
                <c:pt idx="33">
                  <c:v>-118221</c:v>
                </c:pt>
                <c:pt idx="34">
                  <c:v>-121338</c:v>
                </c:pt>
                <c:pt idx="35">
                  <c:v>-123027</c:v>
                </c:pt>
                <c:pt idx="36">
                  <c:v>-125943</c:v>
                </c:pt>
              </c:numCache>
            </c:numRef>
          </c:yVal>
          <c:smooth val="1"/>
        </c:ser>
        <c:ser>
          <c:idx val="2"/>
          <c:order val="2"/>
          <c:tx>
            <c:v>tredline</c:v>
          </c:tx>
          <c:spPr>
            <a:ln w="12700">
              <a:solidFill>
                <a:schemeClr val="tx1"/>
              </a:solidFill>
              <a:prstDash val="sysDash"/>
            </a:ln>
          </c:spPr>
          <c:marker>
            <c:symbol val="none"/>
          </c:marker>
          <c:xVal>
            <c:numRef>
              <c:f>'50x50'!$A$36:$A$72</c:f>
              <c:numCache>
                <c:formatCode>General</c:formatCode>
                <c:ptCount val="37"/>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53</c:v>
                </c:pt>
                <c:pt idx="19">
                  <c:v>54</c:v>
                </c:pt>
                <c:pt idx="20">
                  <c:v>55</c:v>
                </c:pt>
                <c:pt idx="21">
                  <c:v>56</c:v>
                </c:pt>
                <c:pt idx="22">
                  <c:v>57</c:v>
                </c:pt>
                <c:pt idx="23">
                  <c:v>58</c:v>
                </c:pt>
                <c:pt idx="24">
                  <c:v>59</c:v>
                </c:pt>
                <c:pt idx="25">
                  <c:v>60</c:v>
                </c:pt>
                <c:pt idx="26">
                  <c:v>61</c:v>
                </c:pt>
                <c:pt idx="27">
                  <c:v>62</c:v>
                </c:pt>
                <c:pt idx="28">
                  <c:v>63</c:v>
                </c:pt>
                <c:pt idx="29">
                  <c:v>64</c:v>
                </c:pt>
                <c:pt idx="30">
                  <c:v>65</c:v>
                </c:pt>
                <c:pt idx="31">
                  <c:v>66</c:v>
                </c:pt>
                <c:pt idx="32">
                  <c:v>67</c:v>
                </c:pt>
                <c:pt idx="33">
                  <c:v>68</c:v>
                </c:pt>
                <c:pt idx="34">
                  <c:v>69</c:v>
                </c:pt>
                <c:pt idx="35">
                  <c:v>70</c:v>
                </c:pt>
                <c:pt idx="36">
                  <c:v>71</c:v>
                </c:pt>
              </c:numCache>
            </c:numRef>
          </c:xVal>
          <c:yVal>
            <c:numRef>
              <c:f>'50x50'!$D$36:$D$72</c:f>
              <c:numCache>
                <c:formatCode>0.00</c:formatCode>
                <c:ptCount val="37"/>
                <c:pt idx="0">
                  <c:v>110853.48664758376</c:v>
                </c:pt>
                <c:pt idx="1">
                  <c:v>111650.16257054055</c:v>
                </c:pt>
                <c:pt idx="2">
                  <c:v>110822.64950359169</c:v>
                </c:pt>
                <c:pt idx="3">
                  <c:v>108484.91912586217</c:v>
                </c:pt>
                <c:pt idx="4">
                  <c:v>104758.13667529284</c:v>
                </c:pt>
                <c:pt idx="5">
                  <c:v>99768.960139766554</c:v>
                </c:pt>
                <c:pt idx="6">
                  <c:v>93647.921666228431</c:v>
                </c:pt>
                <c:pt idx="7">
                  <c:v>86527.89118781242</c:v>
                </c:pt>
                <c:pt idx="8">
                  <c:v>78542.622269042986</c:v>
                </c:pt>
                <c:pt idx="9">
                  <c:v>69825.380169006283</c:v>
                </c:pt>
                <c:pt idx="10">
                  <c:v>60507.652122583466</c:v>
                </c:pt>
                <c:pt idx="11">
                  <c:v>50717.939839693943</c:v>
                </c:pt>
                <c:pt idx="12">
                  <c:v>40580.634222557062</c:v>
                </c:pt>
                <c:pt idx="13">
                  <c:v>30214.972300995367</c:v>
                </c:pt>
                <c:pt idx="14">
                  <c:v>19734.076385738554</c:v>
                </c:pt>
                <c:pt idx="15">
                  <c:v>9244.0754397700002</c:v>
                </c:pt>
                <c:pt idx="16">
                  <c:v>-1156.6913323148694</c:v>
                </c:pt>
                <c:pt idx="17">
                  <c:v>-11378.388676921611</c:v>
                </c:pt>
                <c:pt idx="18">
                  <c:v>-21340.317266020698</c:v>
                </c:pt>
                <c:pt idx="19">
                  <c:v>-30971.463453748969</c:v>
                </c:pt>
                <c:pt idx="20">
                  <c:v>-40210.96681491263</c:v>
                </c:pt>
                <c:pt idx="21">
                  <c:v>-49008.505465552917</c:v>
                </c:pt>
                <c:pt idx="22">
                  <c:v>-57324.599165378844</c:v>
                </c:pt>
                <c:pt idx="23">
                  <c:v>-65130.830202266348</c:v>
                </c:pt>
                <c:pt idx="24">
                  <c:v>-72409.982058712994</c:v>
                </c:pt>
                <c:pt idx="25">
                  <c:v>-79156.095860231449</c:v>
                </c:pt>
                <c:pt idx="26">
                  <c:v>-85374.444605764715</c:v>
                </c:pt>
                <c:pt idx="27">
                  <c:v>-91081.425180061502</c:v>
                </c:pt>
                <c:pt idx="28">
                  <c:v>-96304.368147983929</c:v>
                </c:pt>
                <c:pt idx="29">
                  <c:v>-101081.26533090488</c:v>
                </c:pt>
                <c:pt idx="30">
                  <c:v>-105460.41516491376</c:v>
                </c:pt>
                <c:pt idx="31">
                  <c:v>-109499.98584119674</c:v>
                </c:pt>
                <c:pt idx="32">
                  <c:v>-113267.49622821693</c:v>
                </c:pt>
                <c:pt idx="33">
                  <c:v>-116839.21457593866</c:v>
                </c:pt>
                <c:pt idx="34">
                  <c:v>-120299.47500206695</c:v>
                </c:pt>
                <c:pt idx="35">
                  <c:v>-123739.91176022195</c:v>
                </c:pt>
                <c:pt idx="36">
                  <c:v>-127258.61129010913</c:v>
                </c:pt>
              </c:numCache>
            </c:numRef>
          </c:yVal>
          <c:smooth val="1"/>
        </c:ser>
        <c:dLbls>
          <c:showLegendKey val="0"/>
          <c:showVal val="0"/>
          <c:showCatName val="0"/>
          <c:showSerName val="0"/>
          <c:showPercent val="0"/>
          <c:showBubbleSize val="0"/>
        </c:dLbls>
        <c:axId val="44728320"/>
        <c:axId val="44729856"/>
      </c:scatterChart>
      <c:valAx>
        <c:axId val="44728320"/>
        <c:scaling>
          <c:orientation val="minMax"/>
          <c:max val="110"/>
          <c:min val="0"/>
        </c:scaling>
        <c:delete val="0"/>
        <c:axPos val="b"/>
        <c:majorGridlines>
          <c:spPr>
            <a:ln>
              <a:solidFill>
                <a:schemeClr val="bg1">
                  <a:lumMod val="85000"/>
                </a:schemeClr>
              </a:solidFill>
            </a:ln>
          </c:spPr>
        </c:majorGridlines>
        <c:numFmt formatCode="General" sourceLinked="1"/>
        <c:majorTickMark val="out"/>
        <c:minorTickMark val="none"/>
        <c:tickLblPos val="nextTo"/>
        <c:crossAx val="44729856"/>
        <c:crossesAt val="-150000"/>
        <c:crossBetween val="midCat"/>
      </c:valAx>
      <c:valAx>
        <c:axId val="44729856"/>
        <c:scaling>
          <c:orientation val="minMax"/>
        </c:scaling>
        <c:delete val="0"/>
        <c:axPos val="l"/>
        <c:majorGridlines>
          <c:spPr>
            <a:ln>
              <a:solidFill>
                <a:schemeClr val="bg1">
                  <a:lumMod val="85000"/>
                </a:schemeClr>
              </a:solidFill>
            </a:ln>
          </c:spPr>
        </c:majorGridlines>
        <c:numFmt formatCode="0.E+00" sourceLinked="0"/>
        <c:majorTickMark val="out"/>
        <c:minorTickMark val="none"/>
        <c:tickLblPos val="nextTo"/>
        <c:txPr>
          <a:bodyPr/>
          <a:lstStyle/>
          <a:p>
            <a:pPr algn="just">
              <a:defRPr/>
            </a:pPr>
            <a:endParaRPr lang="en-US"/>
          </a:p>
        </c:txPr>
        <c:crossAx val="44728320"/>
        <c:crossesAt val="-50000"/>
        <c:crossBetween val="midCat"/>
      </c:valAx>
    </c:plotArea>
    <c:legend>
      <c:legendPos val="r"/>
      <c:layout>
        <c:manualLayout>
          <c:xMode val="edge"/>
          <c:yMode val="edge"/>
          <c:x val="7.6878586772680044E-2"/>
          <c:y val="0.89374523016467011"/>
          <c:w val="0.87600820697139292"/>
          <c:h val="0.10331442540719815"/>
        </c:manualLayout>
      </c:layout>
      <c:overlay val="0"/>
      <c:txPr>
        <a:bodyPr/>
        <a:lstStyle/>
        <a:p>
          <a:pPr>
            <a:defRPr sz="800"/>
          </a:pPr>
          <a:endParaRPr lang="en-US"/>
        </a:p>
      </c:txPr>
    </c:legend>
    <c:plotVisOnly val="1"/>
    <c:dispBlanksAs val="zero"/>
    <c:showDLblsOverMax val="0"/>
  </c:chart>
  <c:spPr>
    <a:solidFill>
      <a:schemeClr val="bg1"/>
    </a:solidFill>
    <a:ln>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a:t>Averaged signal/Noise</a:t>
            </a:r>
          </a:p>
        </c:rich>
      </c:tx>
      <c:layout>
        <c:manualLayout>
          <c:xMode val="edge"/>
          <c:yMode val="edge"/>
          <c:x val="0.22725234058386379"/>
          <c:y val="0"/>
        </c:manualLayout>
      </c:layout>
      <c:overlay val="0"/>
    </c:title>
    <c:autoTitleDeleted val="0"/>
    <c:plotArea>
      <c:layout>
        <c:manualLayout>
          <c:layoutTarget val="inner"/>
          <c:xMode val="edge"/>
          <c:yMode val="edge"/>
          <c:x val="0.11075385164946254"/>
          <c:y val="0.16075476238822584"/>
          <c:w val="0.77242867518029656"/>
          <c:h val="0.73079839252163359"/>
        </c:manualLayout>
      </c:layout>
      <c:scatterChart>
        <c:scatterStyle val="smoothMarker"/>
        <c:varyColors val="0"/>
        <c:ser>
          <c:idx val="0"/>
          <c:order val="0"/>
          <c:tx>
            <c:v>Signal/Noise</c:v>
          </c:tx>
          <c:spPr>
            <a:ln w="19050">
              <a:solidFill>
                <a:srgbClr val="FF0000"/>
              </a:solidFill>
            </a:ln>
          </c:spPr>
          <c:marker>
            <c:symbol val="none"/>
          </c:marker>
          <c:xVal>
            <c:numRef>
              <c:f>'50x50'!$A$36:$A$72</c:f>
              <c:numCache>
                <c:formatCode>General</c:formatCode>
                <c:ptCount val="37"/>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53</c:v>
                </c:pt>
                <c:pt idx="19">
                  <c:v>54</c:v>
                </c:pt>
                <c:pt idx="20">
                  <c:v>55</c:v>
                </c:pt>
                <c:pt idx="21">
                  <c:v>56</c:v>
                </c:pt>
                <c:pt idx="22">
                  <c:v>57</c:v>
                </c:pt>
                <c:pt idx="23">
                  <c:v>58</c:v>
                </c:pt>
                <c:pt idx="24">
                  <c:v>59</c:v>
                </c:pt>
                <c:pt idx="25">
                  <c:v>60</c:v>
                </c:pt>
                <c:pt idx="26">
                  <c:v>61</c:v>
                </c:pt>
                <c:pt idx="27">
                  <c:v>62</c:v>
                </c:pt>
                <c:pt idx="28">
                  <c:v>63</c:v>
                </c:pt>
                <c:pt idx="29">
                  <c:v>64</c:v>
                </c:pt>
                <c:pt idx="30">
                  <c:v>65</c:v>
                </c:pt>
                <c:pt idx="31">
                  <c:v>66</c:v>
                </c:pt>
                <c:pt idx="32">
                  <c:v>67</c:v>
                </c:pt>
                <c:pt idx="33">
                  <c:v>68</c:v>
                </c:pt>
                <c:pt idx="34">
                  <c:v>69</c:v>
                </c:pt>
                <c:pt idx="35">
                  <c:v>70</c:v>
                </c:pt>
                <c:pt idx="36">
                  <c:v>71</c:v>
                </c:pt>
              </c:numCache>
            </c:numRef>
          </c:xVal>
          <c:yVal>
            <c:numRef>
              <c:f>'50x50'!$F$36:$F$72</c:f>
              <c:numCache>
                <c:formatCode>0.00</c:formatCode>
                <c:ptCount val="37"/>
                <c:pt idx="0">
                  <c:v>141.58542738419837</c:v>
                </c:pt>
                <c:pt idx="1">
                  <c:v>177.30858601809524</c:v>
                </c:pt>
                <c:pt idx="2">
                  <c:v>153.57461797244198</c:v>
                </c:pt>
                <c:pt idx="3">
                  <c:v>163.62633712302738</c:v>
                </c:pt>
                <c:pt idx="4">
                  <c:v>407.99311492788581</c:v>
                </c:pt>
                <c:pt idx="5">
                  <c:v>153.45064485840021</c:v>
                </c:pt>
                <c:pt idx="6">
                  <c:v>55.451081188865054</c:v>
                </c:pt>
                <c:pt idx="7">
                  <c:v>21.313130254854876</c:v>
                </c:pt>
                <c:pt idx="8">
                  <c:v>168.0461854762635</c:v>
                </c:pt>
                <c:pt idx="9">
                  <c:v>36.870065154612952</c:v>
                </c:pt>
                <c:pt idx="10">
                  <c:v>62.532295449246355</c:v>
                </c:pt>
                <c:pt idx="11">
                  <c:v>47.315208678141353</c:v>
                </c:pt>
                <c:pt idx="12">
                  <c:v>13.011912532831857</c:v>
                </c:pt>
                <c:pt idx="13">
                  <c:v>16.298505593730656</c:v>
                </c:pt>
                <c:pt idx="14">
                  <c:v>25.097578873135692</c:v>
                </c:pt>
                <c:pt idx="15">
                  <c:v>37.404810276709362</c:v>
                </c:pt>
                <c:pt idx="16">
                  <c:v>3.0792257958661793</c:v>
                </c:pt>
                <c:pt idx="17">
                  <c:v>6.0089505019292275</c:v>
                </c:pt>
                <c:pt idx="18">
                  <c:v>9.1430373044878639</c:v>
                </c:pt>
                <c:pt idx="19">
                  <c:v>31.437691469519141</c:v>
                </c:pt>
                <c:pt idx="20">
                  <c:v>85.648753133987626</c:v>
                </c:pt>
                <c:pt idx="21">
                  <c:v>38.34828615448636</c:v>
                </c:pt>
                <c:pt idx="22">
                  <c:v>36.596478797692853</c:v>
                </c:pt>
                <c:pt idx="23">
                  <c:v>31.41833967170885</c:v>
                </c:pt>
                <c:pt idx="24">
                  <c:v>79.790607675524853</c:v>
                </c:pt>
                <c:pt idx="25">
                  <c:v>35.275260543244677</c:v>
                </c:pt>
                <c:pt idx="26">
                  <c:v>146.33840604675726</c:v>
                </c:pt>
                <c:pt idx="27">
                  <c:v>63.531529171169161</c:v>
                </c:pt>
                <c:pt idx="28">
                  <c:v>57.424065197917713</c:v>
                </c:pt>
                <c:pt idx="29">
                  <c:v>30.674353226606669</c:v>
                </c:pt>
                <c:pt idx="30">
                  <c:v>60.838558337345667</c:v>
                </c:pt>
                <c:pt idx="31">
                  <c:v>45.950471837565559</c:v>
                </c:pt>
                <c:pt idx="32">
                  <c:v>39.246615556400421</c:v>
                </c:pt>
                <c:pt idx="33">
                  <c:v>85.556699282964885</c:v>
                </c:pt>
                <c:pt idx="34">
                  <c:v>116.83686020220543</c:v>
                </c:pt>
                <c:pt idx="35">
                  <c:v>172.56974406159102</c:v>
                </c:pt>
                <c:pt idx="36">
                  <c:v>95.729643662113489</c:v>
                </c:pt>
              </c:numCache>
            </c:numRef>
          </c:yVal>
          <c:smooth val="0"/>
        </c:ser>
        <c:dLbls>
          <c:showLegendKey val="0"/>
          <c:showVal val="0"/>
          <c:showCatName val="0"/>
          <c:showSerName val="0"/>
          <c:showPercent val="0"/>
          <c:showBubbleSize val="0"/>
        </c:dLbls>
        <c:axId val="44749952"/>
        <c:axId val="44751488"/>
      </c:scatterChart>
      <c:valAx>
        <c:axId val="44749952"/>
        <c:scaling>
          <c:orientation val="minMax"/>
          <c:max val="100"/>
          <c:min val="0"/>
        </c:scaling>
        <c:delete val="0"/>
        <c:axPos val="b"/>
        <c:majorGridlines/>
        <c:numFmt formatCode="General" sourceLinked="1"/>
        <c:majorTickMark val="out"/>
        <c:minorTickMark val="none"/>
        <c:tickLblPos val="nextTo"/>
        <c:crossAx val="44751488"/>
        <c:crosses val="autoZero"/>
        <c:crossBetween val="midCat"/>
      </c:valAx>
      <c:valAx>
        <c:axId val="44751488"/>
        <c:scaling>
          <c:logBase val="10"/>
          <c:orientation val="minMax"/>
        </c:scaling>
        <c:delete val="0"/>
        <c:axPos val="l"/>
        <c:majorGridlines/>
        <c:numFmt formatCode="0.00" sourceLinked="1"/>
        <c:majorTickMark val="out"/>
        <c:minorTickMark val="none"/>
        <c:tickLblPos val="nextTo"/>
        <c:crossAx val="44749952"/>
        <c:crosses val="autoZero"/>
        <c:crossBetween val="midCat"/>
      </c:valAx>
    </c:plotArea>
    <c:plotVisOnly val="1"/>
    <c:dispBlanksAs val="gap"/>
    <c:showDLblsOverMax val="0"/>
  </c:chart>
  <c:spPr>
    <a:solidFill>
      <a:schemeClr val="bg1"/>
    </a:solidFill>
    <a:ln>
      <a:solidFill>
        <a:schemeClr val="tx1"/>
      </a:solid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7896CD-3AD6-45E6-ABBE-336B02B6FE3D}" type="datetimeFigureOut">
              <a:rPr lang="en-US" smtClean="0"/>
              <a:t>9/24/2019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E41AF3-1817-4757-A783-4E39B8BD3A1D}" type="slidenum">
              <a:rPr lang="en-US" smtClean="0"/>
              <a:t>‹#›</a:t>
            </a:fld>
            <a:endParaRPr lang="en-US"/>
          </a:p>
        </p:txBody>
      </p:sp>
    </p:spTree>
    <p:extLst>
      <p:ext uri="{BB962C8B-B14F-4D97-AF65-F5344CB8AC3E}">
        <p14:creationId xmlns:p14="http://schemas.microsoft.com/office/powerpoint/2010/main" val="2067726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E41AF3-1817-4757-A783-4E39B8BD3A1D}" type="slidenum">
              <a:rPr lang="en-US" smtClean="0"/>
              <a:t>14</a:t>
            </a:fld>
            <a:endParaRPr lang="en-US"/>
          </a:p>
        </p:txBody>
      </p:sp>
    </p:spTree>
    <p:extLst>
      <p:ext uri="{BB962C8B-B14F-4D97-AF65-F5344CB8AC3E}">
        <p14:creationId xmlns:p14="http://schemas.microsoft.com/office/powerpoint/2010/main" val="2010223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6246F4-7313-4FE6-877A-8D79067863CE}"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614B4-3A27-460E-ABB8-4E0D6D778EBE}" type="slidenum">
              <a:rPr lang="en-US" smtClean="0"/>
              <a:t>‹#›</a:t>
            </a:fld>
            <a:endParaRPr lang="en-US"/>
          </a:p>
        </p:txBody>
      </p:sp>
    </p:spTree>
    <p:extLst>
      <p:ext uri="{BB962C8B-B14F-4D97-AF65-F5344CB8AC3E}">
        <p14:creationId xmlns:p14="http://schemas.microsoft.com/office/powerpoint/2010/main" val="4265523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6246F4-7313-4FE6-877A-8D79067863CE}"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614B4-3A27-460E-ABB8-4E0D6D778EBE}" type="slidenum">
              <a:rPr lang="en-US" smtClean="0"/>
              <a:t>‹#›</a:t>
            </a:fld>
            <a:endParaRPr lang="en-US"/>
          </a:p>
        </p:txBody>
      </p:sp>
    </p:spTree>
    <p:extLst>
      <p:ext uri="{BB962C8B-B14F-4D97-AF65-F5344CB8AC3E}">
        <p14:creationId xmlns:p14="http://schemas.microsoft.com/office/powerpoint/2010/main" val="2535782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6246F4-7313-4FE6-877A-8D79067863CE}"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614B4-3A27-460E-ABB8-4E0D6D778EBE}" type="slidenum">
              <a:rPr lang="en-US" smtClean="0"/>
              <a:t>‹#›</a:t>
            </a:fld>
            <a:endParaRPr lang="en-US"/>
          </a:p>
        </p:txBody>
      </p:sp>
    </p:spTree>
    <p:extLst>
      <p:ext uri="{BB962C8B-B14F-4D97-AF65-F5344CB8AC3E}">
        <p14:creationId xmlns:p14="http://schemas.microsoft.com/office/powerpoint/2010/main" val="1453940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6246F4-7313-4FE6-877A-8D79067863CE}"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614B4-3A27-460E-ABB8-4E0D6D778EBE}" type="slidenum">
              <a:rPr lang="en-US" smtClean="0"/>
              <a:t>‹#›</a:t>
            </a:fld>
            <a:endParaRPr lang="en-US"/>
          </a:p>
        </p:txBody>
      </p:sp>
    </p:spTree>
    <p:extLst>
      <p:ext uri="{BB962C8B-B14F-4D97-AF65-F5344CB8AC3E}">
        <p14:creationId xmlns:p14="http://schemas.microsoft.com/office/powerpoint/2010/main" val="578071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6246F4-7313-4FE6-877A-8D79067863CE}"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614B4-3A27-460E-ABB8-4E0D6D778EBE}" type="slidenum">
              <a:rPr lang="en-US" smtClean="0"/>
              <a:t>‹#›</a:t>
            </a:fld>
            <a:endParaRPr lang="en-US"/>
          </a:p>
        </p:txBody>
      </p:sp>
    </p:spTree>
    <p:extLst>
      <p:ext uri="{BB962C8B-B14F-4D97-AF65-F5344CB8AC3E}">
        <p14:creationId xmlns:p14="http://schemas.microsoft.com/office/powerpoint/2010/main" val="3953749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6246F4-7313-4FE6-877A-8D79067863CE}" type="datetimeFigureOut">
              <a:rPr lang="en-US" smtClean="0"/>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614B4-3A27-460E-ABB8-4E0D6D778EBE}" type="slidenum">
              <a:rPr lang="en-US" smtClean="0"/>
              <a:t>‹#›</a:t>
            </a:fld>
            <a:endParaRPr lang="en-US"/>
          </a:p>
        </p:txBody>
      </p:sp>
    </p:spTree>
    <p:extLst>
      <p:ext uri="{BB962C8B-B14F-4D97-AF65-F5344CB8AC3E}">
        <p14:creationId xmlns:p14="http://schemas.microsoft.com/office/powerpoint/2010/main" val="1612881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6246F4-7313-4FE6-877A-8D79067863CE}" type="datetimeFigureOut">
              <a:rPr lang="en-US" smtClean="0"/>
              <a:t>9/24/2019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7614B4-3A27-460E-ABB8-4E0D6D778EBE}" type="slidenum">
              <a:rPr lang="en-US" smtClean="0"/>
              <a:t>‹#›</a:t>
            </a:fld>
            <a:endParaRPr lang="en-US"/>
          </a:p>
        </p:txBody>
      </p:sp>
    </p:spTree>
    <p:extLst>
      <p:ext uri="{BB962C8B-B14F-4D97-AF65-F5344CB8AC3E}">
        <p14:creationId xmlns:p14="http://schemas.microsoft.com/office/powerpoint/2010/main" val="371347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6246F4-7313-4FE6-877A-8D79067863CE}" type="datetimeFigureOut">
              <a:rPr lang="en-US" smtClean="0"/>
              <a:t>9/24/2019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7614B4-3A27-460E-ABB8-4E0D6D778EBE}" type="slidenum">
              <a:rPr lang="en-US" smtClean="0"/>
              <a:t>‹#›</a:t>
            </a:fld>
            <a:endParaRPr lang="en-US"/>
          </a:p>
        </p:txBody>
      </p:sp>
    </p:spTree>
    <p:extLst>
      <p:ext uri="{BB962C8B-B14F-4D97-AF65-F5344CB8AC3E}">
        <p14:creationId xmlns:p14="http://schemas.microsoft.com/office/powerpoint/2010/main" val="168093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6246F4-7313-4FE6-877A-8D79067863CE}" type="datetimeFigureOut">
              <a:rPr lang="en-US" smtClean="0"/>
              <a:t>9/24/2019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7614B4-3A27-460E-ABB8-4E0D6D778EBE}" type="slidenum">
              <a:rPr lang="en-US" smtClean="0"/>
              <a:t>‹#›</a:t>
            </a:fld>
            <a:endParaRPr lang="en-US"/>
          </a:p>
        </p:txBody>
      </p:sp>
    </p:spTree>
    <p:extLst>
      <p:ext uri="{BB962C8B-B14F-4D97-AF65-F5344CB8AC3E}">
        <p14:creationId xmlns:p14="http://schemas.microsoft.com/office/powerpoint/2010/main" val="598727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6246F4-7313-4FE6-877A-8D79067863CE}" type="datetimeFigureOut">
              <a:rPr lang="en-US" smtClean="0"/>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614B4-3A27-460E-ABB8-4E0D6D778EBE}" type="slidenum">
              <a:rPr lang="en-US" smtClean="0"/>
              <a:t>‹#›</a:t>
            </a:fld>
            <a:endParaRPr lang="en-US"/>
          </a:p>
        </p:txBody>
      </p:sp>
    </p:spTree>
    <p:extLst>
      <p:ext uri="{BB962C8B-B14F-4D97-AF65-F5344CB8AC3E}">
        <p14:creationId xmlns:p14="http://schemas.microsoft.com/office/powerpoint/2010/main" val="3500063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6246F4-7313-4FE6-877A-8D79067863CE}" type="datetimeFigureOut">
              <a:rPr lang="en-US" smtClean="0"/>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614B4-3A27-460E-ABB8-4E0D6D778EBE}" type="slidenum">
              <a:rPr lang="en-US" smtClean="0"/>
              <a:t>‹#›</a:t>
            </a:fld>
            <a:endParaRPr lang="en-US"/>
          </a:p>
        </p:txBody>
      </p:sp>
    </p:spTree>
    <p:extLst>
      <p:ext uri="{BB962C8B-B14F-4D97-AF65-F5344CB8AC3E}">
        <p14:creationId xmlns:p14="http://schemas.microsoft.com/office/powerpoint/2010/main" val="3272681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6246F4-7313-4FE6-877A-8D79067863CE}" type="datetimeFigureOut">
              <a:rPr lang="en-US" smtClean="0"/>
              <a:t>9/24/2019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7614B4-3A27-460E-ABB8-4E0D6D778EBE}" type="slidenum">
              <a:rPr lang="en-US" smtClean="0"/>
              <a:t>‹#›</a:t>
            </a:fld>
            <a:endParaRPr lang="en-US"/>
          </a:p>
        </p:txBody>
      </p:sp>
    </p:spTree>
    <p:extLst>
      <p:ext uri="{BB962C8B-B14F-4D97-AF65-F5344CB8AC3E}">
        <p14:creationId xmlns:p14="http://schemas.microsoft.com/office/powerpoint/2010/main" val="2913167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jp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0.jpeg"/><Relationship Id="rId11" Type="http://schemas.microsoft.com/office/2007/relationships/hdphoto" Target="../media/hdphoto2.wdp"/><Relationship Id="rId5" Type="http://schemas.openxmlformats.org/officeDocument/2006/relationships/image" Target="../media/image19.jpeg"/><Relationship Id="rId10" Type="http://schemas.openxmlformats.org/officeDocument/2006/relationships/image" Target="../media/image23.jpeg"/><Relationship Id="rId4" Type="http://schemas.openxmlformats.org/officeDocument/2006/relationships/image" Target="../media/image18.jpg"/><Relationship Id="rId9"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9144000" cy="6858000"/>
          </a:xfrm>
          <a:prstGeom prst="rect">
            <a:avLst/>
          </a:prstGeom>
          <a:pattFill prst="pct80">
            <a:fgClr>
              <a:srgbClr val="B4BA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52400" y="152400"/>
            <a:ext cx="8839200" cy="6553200"/>
          </a:xfrm>
          <a:prstGeom prst="rect">
            <a:avLst/>
          </a:prstGeom>
          <a:noFill/>
          <a:ln w="38100">
            <a:solidFill>
              <a:schemeClr val="bg1">
                <a:lumMod val="85000"/>
              </a:schemeClr>
            </a:solidFill>
          </a:ln>
          <a:effectLst>
            <a:outerShdw blurRad="50800" dist="254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341781" y="356600"/>
            <a:ext cx="2598148" cy="523220"/>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a:defRPr sz="2800">
                <a:solidFill>
                  <a:schemeClr val="bg1"/>
                </a:solidFill>
                <a:latin typeface="Arial Black" pitchFamily="34" charset="0"/>
              </a:defRPr>
            </a:lvl1pPr>
          </a:lstStyle>
          <a:p>
            <a:pPr algn="ctr"/>
            <a:r>
              <a:rPr lang="en-US" dirty="0" smtClean="0"/>
              <a:t>Introduction</a:t>
            </a:r>
            <a:endParaRPr lang="en-US" sz="2000" dirty="0"/>
          </a:p>
        </p:txBody>
      </p:sp>
      <p:sp>
        <p:nvSpPr>
          <p:cNvPr id="65" name="Rectangle 64"/>
          <p:cNvSpPr/>
          <p:nvPr/>
        </p:nvSpPr>
        <p:spPr>
          <a:xfrm>
            <a:off x="501071" y="970745"/>
            <a:ext cx="8065049" cy="5146605"/>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p:cNvSpPr txBox="1"/>
          <p:nvPr/>
        </p:nvSpPr>
        <p:spPr>
          <a:xfrm>
            <a:off x="748992" y="1208985"/>
            <a:ext cx="7681000" cy="4524315"/>
          </a:xfrm>
          <a:prstGeom prst="rect">
            <a:avLst/>
          </a:prstGeom>
          <a:noFill/>
        </p:spPr>
        <p:txBody>
          <a:bodyPr wrap="square" rtlCol="0">
            <a:spAutoFit/>
          </a:bodyPr>
          <a:lstStyle/>
          <a:p>
            <a:r>
              <a:rPr lang="en-US" sz="1600" dirty="0"/>
              <a:t>SVZ Technologies, LLC was founded in 2005 as for profit engineering consulting and technology development company, with a primary focus on research and development of semiconductor applied optoelectronic devices and related technologies.</a:t>
            </a:r>
          </a:p>
          <a:p>
            <a:r>
              <a:rPr lang="en-US" sz="1600" dirty="0"/>
              <a:t>SVZ Technologies is focused on fulfilling commercial orders and building own IP, and it was four times winner of the competitive bid for supply of the scientific equipment for NATO research programs, including two times in the last two years. Corresponding devices and technologies were successfully designed and manufactured to the specs and became commercial products of the company.</a:t>
            </a:r>
          </a:p>
          <a:p>
            <a:r>
              <a:rPr lang="en-US" sz="1600" dirty="0"/>
              <a:t>SVZ Technologies expertise is semiconductor optoelectronics and technology. The company focuses on advanced compound semiconductors like indium phosphide and gallium nitride, as well as on infrared materials and devices. Our consulting projects cover mask design, wafer etching (wet and dry), vacuum coating, wafer bonding, dicing, wafer cleaving and testing (both material and device testing). Most of technologies and devices developed by the company are related to lasers and photo diodes based on compound semiconductor heterostructures grown by MBE and MOCVD technologies.</a:t>
            </a:r>
          </a:p>
          <a:p>
            <a:r>
              <a:rPr lang="en-US" sz="1600" dirty="0"/>
              <a:t>SVZ Technologies applied devices have modern design and include custom analog and digital electronics, software, mechanics and optics to support our unique optoelectronic units</a:t>
            </a:r>
            <a:r>
              <a:rPr lang="en-US" sz="1600" dirty="0" smtClean="0"/>
              <a:t>.</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4" y="6309168"/>
            <a:ext cx="2890582" cy="544845"/>
          </a:xfrm>
          <a:prstGeom prst="rect">
            <a:avLst/>
          </a:prstGeom>
        </p:spPr>
      </p:pic>
    </p:spTree>
    <p:extLst>
      <p:ext uri="{BB962C8B-B14F-4D97-AF65-F5344CB8AC3E}">
        <p14:creationId xmlns:p14="http://schemas.microsoft.com/office/powerpoint/2010/main" val="4035368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9144000" cy="6858000"/>
          </a:xfrm>
          <a:prstGeom prst="rect">
            <a:avLst/>
          </a:prstGeom>
          <a:pattFill prst="pct80">
            <a:fgClr>
              <a:srgbClr val="B4BA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52400" y="152400"/>
            <a:ext cx="8839200" cy="6553200"/>
          </a:xfrm>
          <a:prstGeom prst="rect">
            <a:avLst/>
          </a:prstGeom>
          <a:noFill/>
          <a:ln w="38100">
            <a:solidFill>
              <a:schemeClr val="bg1">
                <a:lumMod val="85000"/>
              </a:schemeClr>
            </a:solidFill>
          </a:ln>
          <a:effectLst>
            <a:outerShdw blurRad="50800" dist="254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46715" y="271011"/>
            <a:ext cx="7488268" cy="523220"/>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a:defRPr sz="2800">
                <a:solidFill>
                  <a:schemeClr val="bg1"/>
                </a:solidFill>
                <a:latin typeface="Arial Black" pitchFamily="34" charset="0"/>
              </a:defRPr>
            </a:lvl1pPr>
          </a:lstStyle>
          <a:p>
            <a:r>
              <a:rPr lang="en-US" dirty="0" smtClean="0"/>
              <a:t>Advantages of proposed technology: </a:t>
            </a:r>
            <a:endParaRPr lang="en-US" dirty="0"/>
          </a:p>
        </p:txBody>
      </p:sp>
      <p:sp>
        <p:nvSpPr>
          <p:cNvPr id="65" name="Rectangle 64"/>
          <p:cNvSpPr/>
          <p:nvPr/>
        </p:nvSpPr>
        <p:spPr>
          <a:xfrm>
            <a:off x="270640" y="779055"/>
            <a:ext cx="8602720" cy="5621580"/>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4" y="6309168"/>
            <a:ext cx="2890582" cy="544845"/>
          </a:xfrm>
          <a:prstGeom prst="rect">
            <a:avLst/>
          </a:prstGeom>
        </p:spPr>
      </p:pic>
      <p:sp>
        <p:nvSpPr>
          <p:cNvPr id="18" name="Rectangle 17"/>
          <p:cNvSpPr/>
          <p:nvPr/>
        </p:nvSpPr>
        <p:spPr>
          <a:xfrm>
            <a:off x="257415" y="740650"/>
            <a:ext cx="8596605" cy="5909310"/>
          </a:xfrm>
          <a:prstGeom prst="rect">
            <a:avLst/>
          </a:prstGeom>
        </p:spPr>
        <p:txBody>
          <a:bodyPr wrap="square">
            <a:spAutoFit/>
          </a:bodyPr>
          <a:lstStyle/>
          <a:p>
            <a:pPr marL="285750" lvl="0" indent="-285750">
              <a:buFont typeface="Arial" pitchFamily="34" charset="0"/>
              <a:buChar char="•"/>
            </a:pPr>
            <a:r>
              <a:rPr lang="en-US" sz="1400" dirty="0" smtClean="0"/>
              <a:t>provides </a:t>
            </a:r>
            <a:r>
              <a:rPr lang="en-US" sz="1400" dirty="0"/>
              <a:t>infantry/marine squads great advantage during crossfire in urban conditions because its Active Bipod System described in the patent is designed to improve </a:t>
            </a:r>
            <a:r>
              <a:rPr lang="en-US" sz="1400" dirty="0" smtClean="0"/>
              <a:t>the average </a:t>
            </a:r>
            <a:r>
              <a:rPr lang="en-US" sz="1400" dirty="0"/>
              <a:t>aiming accuracy of small arms at least three times in both vertical and horizontal direction, and to reduce average aiming time at least twice. It must result in about twenty times better fire efficiency</a:t>
            </a:r>
            <a:r>
              <a:rPr lang="en-US" sz="1400" dirty="0" smtClean="0"/>
              <a:t>.</a:t>
            </a:r>
            <a:br>
              <a:rPr lang="en-US" sz="1400" dirty="0" smtClean="0"/>
            </a:br>
            <a:endParaRPr lang="en-US" sz="1400" dirty="0"/>
          </a:p>
          <a:p>
            <a:pPr marL="285750" lvl="0" indent="-285750">
              <a:buFont typeface="Arial" pitchFamily="34" charset="0"/>
              <a:buChar char="•"/>
            </a:pPr>
            <a:r>
              <a:rPr lang="en-US" sz="1400" dirty="0"/>
              <a:t>allows quick transfer to mass production, easy certification, and thus, makes </a:t>
            </a:r>
            <a:r>
              <a:rPr lang="en-US" sz="1400" dirty="0" smtClean="0"/>
              <a:t>the proposed </a:t>
            </a:r>
            <a:r>
              <a:rPr lang="en-US" sz="1400" dirty="0"/>
              <a:t>system both affordable and reliable, because the device is based on mature microbolometer technology and simple electronics. </a:t>
            </a:r>
            <a:r>
              <a:rPr lang="en-US" sz="1400" dirty="0" smtClean="0"/>
              <a:t/>
            </a:r>
            <a:br>
              <a:rPr lang="en-US" sz="1400" dirty="0" smtClean="0"/>
            </a:br>
            <a:endParaRPr lang="en-US" sz="1400" dirty="0"/>
          </a:p>
          <a:p>
            <a:pPr marL="285750" lvl="0" indent="-285750">
              <a:buFont typeface="Arial" pitchFamily="34" charset="0"/>
              <a:buChar char="•"/>
            </a:pPr>
            <a:r>
              <a:rPr lang="en-US" sz="1400" dirty="0"/>
              <a:t>allows cost reduction (up to ten times) comparing with ordinary thermal viewer sights. The device employs hybrid IR/visible telescopic sight with room temperature microbolometer LWIR quadrant detector. Novel technical solution opens an opportunity of heat sensing system which may cost a fraction of an ordinary thermal viewer scope price. </a:t>
            </a:r>
            <a:r>
              <a:rPr lang="en-US" sz="1400" dirty="0" smtClean="0"/>
              <a:t/>
            </a:r>
            <a:br>
              <a:rPr lang="en-US" sz="1400" dirty="0" smtClean="0"/>
            </a:br>
            <a:endParaRPr lang="en-US" sz="1400" dirty="0"/>
          </a:p>
          <a:p>
            <a:pPr marL="285750" lvl="0" indent="-285750">
              <a:buFont typeface="Arial" pitchFamily="34" charset="0"/>
              <a:buChar char="•"/>
            </a:pPr>
            <a:r>
              <a:rPr lang="en-US" sz="1400" dirty="0"/>
              <a:t>has improved </a:t>
            </a:r>
            <a:r>
              <a:rPr lang="en-US" sz="1400" dirty="0" smtClean="0"/>
              <a:t>signal-to-noise </a:t>
            </a:r>
            <a:r>
              <a:rPr lang="en-US" sz="1400" dirty="0"/>
              <a:t>ratio due to spatial signal averaging. This provides up to seven times better sensitivity and allows reduction of the optics size, thus reducing the </a:t>
            </a:r>
            <a:r>
              <a:rPr lang="en-US" sz="1400" dirty="0" smtClean="0"/>
              <a:t>system’s </a:t>
            </a:r>
            <a:r>
              <a:rPr lang="en-US" sz="1400" dirty="0"/>
              <a:t>weight, dimensions, and improving its robustness. </a:t>
            </a:r>
            <a:r>
              <a:rPr lang="en-US" sz="1400" dirty="0" smtClean="0"/>
              <a:t/>
            </a:r>
            <a:br>
              <a:rPr lang="en-US" sz="1400" dirty="0" smtClean="0"/>
            </a:br>
            <a:endParaRPr lang="en-US" sz="1400" dirty="0"/>
          </a:p>
          <a:p>
            <a:pPr marL="285750" lvl="0" indent="-285750">
              <a:buFont typeface="Arial" pitchFamily="34" charset="0"/>
              <a:buChar char="•"/>
            </a:pPr>
            <a:r>
              <a:rPr lang="en-US" sz="1400" dirty="0"/>
              <a:t>reduces power consumption. Being an analog device, such detector eliminates </a:t>
            </a:r>
            <a:r>
              <a:rPr lang="en-US" sz="1400" dirty="0" smtClean="0"/>
              <a:t>the need </a:t>
            </a:r>
            <a:r>
              <a:rPr lang="en-US" sz="1400" dirty="0"/>
              <a:t>in Read Out Integrated Circuit (ROIC) and thus reduces power consumption and heat generation, which allows using TE cooler to further improve the device sensitivity. Lower power consumption is essential for reduction of batteries weight and size. </a:t>
            </a:r>
          </a:p>
          <a:p>
            <a:pPr marL="285750" lvl="0" indent="-285750">
              <a:buFont typeface="Arial" pitchFamily="34" charset="0"/>
              <a:buChar char="•"/>
            </a:pPr>
            <a:r>
              <a:rPr lang="en-US" sz="1400" dirty="0"/>
              <a:t>opens new markets. Reduction in optics size (due to improved sensitivity of the detector ) and low </a:t>
            </a:r>
            <a:r>
              <a:rPr lang="en-US" sz="1400" dirty="0" smtClean="0"/>
              <a:t>power.</a:t>
            </a:r>
            <a:br>
              <a:rPr lang="en-US" sz="1400" dirty="0" smtClean="0"/>
            </a:br>
            <a:r>
              <a:rPr lang="en-US" sz="1400" dirty="0" smtClean="0"/>
              <a:t/>
            </a:r>
            <a:br>
              <a:rPr lang="en-US" sz="1400" dirty="0" smtClean="0"/>
            </a:br>
            <a:r>
              <a:rPr lang="en-US" sz="1400" dirty="0" smtClean="0"/>
              <a:t>consumption </a:t>
            </a:r>
            <a:r>
              <a:rPr lang="en-US" sz="1400" dirty="0"/>
              <a:t>analog electronics with smaller batteries result in lighter weight which opens </a:t>
            </a:r>
            <a:r>
              <a:rPr lang="en-US" sz="1400" dirty="0" smtClean="0"/>
              <a:t>an opportunity for using </a:t>
            </a:r>
            <a:r>
              <a:rPr lang="en-US" sz="1400" dirty="0"/>
              <a:t>such systems not only with small arms but also in tactical drones and ground unmanned vehicles. Such simple, robust, and easy to operate device may have great potential in the civilian market, too.</a:t>
            </a:r>
          </a:p>
          <a:p>
            <a:pPr marL="285750" indent="-285750">
              <a:buFont typeface="Arial" pitchFamily="34" charset="0"/>
              <a:buChar char="•"/>
            </a:pPr>
            <a:endParaRPr lang="en-US" sz="1400" dirty="0"/>
          </a:p>
        </p:txBody>
      </p:sp>
    </p:spTree>
    <p:extLst>
      <p:ext uri="{BB962C8B-B14F-4D97-AF65-F5344CB8AC3E}">
        <p14:creationId xmlns:p14="http://schemas.microsoft.com/office/powerpoint/2010/main" val="3441196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Rectangle 18"/>
          <p:cNvSpPr/>
          <p:nvPr/>
        </p:nvSpPr>
        <p:spPr>
          <a:xfrm>
            <a:off x="0" y="0"/>
            <a:ext cx="9144000" cy="6858000"/>
          </a:xfrm>
          <a:prstGeom prst="rect">
            <a:avLst/>
          </a:prstGeom>
          <a:pattFill prst="pct80">
            <a:fgClr>
              <a:srgbClr val="B4BA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52400" y="152400"/>
            <a:ext cx="8839200" cy="6553200"/>
          </a:xfrm>
          <a:prstGeom prst="rect">
            <a:avLst/>
          </a:prstGeom>
          <a:noFill/>
          <a:ln w="38100">
            <a:solidFill>
              <a:schemeClr val="bg1">
                <a:lumMod val="85000"/>
              </a:schemeClr>
            </a:solidFill>
          </a:ln>
          <a:effectLst>
            <a:outerShdw blurRad="50800" dist="254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862598" y="356600"/>
            <a:ext cx="1556515" cy="523220"/>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a:defRPr sz="2800">
                <a:solidFill>
                  <a:schemeClr val="bg1"/>
                </a:solidFill>
                <a:latin typeface="Arial Black" pitchFamily="34" charset="0"/>
              </a:defRPr>
            </a:lvl1pPr>
          </a:lstStyle>
          <a:p>
            <a:pPr algn="ctr"/>
            <a:r>
              <a:rPr lang="en-US" dirty="0" smtClean="0"/>
              <a:t>Market</a:t>
            </a:r>
            <a:endParaRPr lang="en-US" sz="2000" dirty="0"/>
          </a:p>
        </p:txBody>
      </p:sp>
      <p:sp>
        <p:nvSpPr>
          <p:cNvPr id="13" name="Rectangle 12"/>
          <p:cNvSpPr/>
          <p:nvPr/>
        </p:nvSpPr>
        <p:spPr>
          <a:xfrm>
            <a:off x="414248" y="1919237"/>
            <a:ext cx="8315504" cy="972093"/>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4" y="6309168"/>
            <a:ext cx="2890582" cy="544845"/>
          </a:xfrm>
          <a:prstGeom prst="rect">
            <a:avLst/>
          </a:prstGeom>
        </p:spPr>
      </p:pic>
      <p:sp>
        <p:nvSpPr>
          <p:cNvPr id="12" name="Rectangle 11"/>
          <p:cNvSpPr/>
          <p:nvPr/>
        </p:nvSpPr>
        <p:spPr>
          <a:xfrm>
            <a:off x="414248" y="1933383"/>
            <a:ext cx="8315504" cy="954107"/>
          </a:xfrm>
          <a:prstGeom prst="rect">
            <a:avLst/>
          </a:prstGeom>
        </p:spPr>
        <p:txBody>
          <a:bodyPr wrap="square">
            <a:spAutoFit/>
          </a:bodyPr>
          <a:lstStyle/>
          <a:p>
            <a:r>
              <a:rPr lang="en-US" sz="1400" dirty="0" smtClean="0"/>
              <a:t>Total world market of the military </a:t>
            </a:r>
            <a:r>
              <a:rPr lang="en-US" sz="1400" dirty="0"/>
              <a:t>active </a:t>
            </a:r>
            <a:r>
              <a:rPr lang="en-US" sz="1400" dirty="0" smtClean="0"/>
              <a:t>bipod systems based on bolometric quadrant detectors can be estimated as $100 million a year, including new small arms with pre-installed active bipod system,  and modernization of existing small arms. </a:t>
            </a:r>
            <a:r>
              <a:rPr lang="ru-RU" sz="1400" dirty="0" smtClean="0"/>
              <a:t/>
            </a:r>
            <a:br>
              <a:rPr lang="ru-RU" sz="1400" dirty="0" smtClean="0"/>
            </a:br>
            <a:r>
              <a:rPr lang="en-US" sz="1400" dirty="0" smtClean="0">
                <a:solidFill>
                  <a:srgbClr val="FF0000"/>
                </a:solidFill>
              </a:rPr>
              <a:t>U.S</a:t>
            </a:r>
            <a:r>
              <a:rPr lang="en-US" sz="1400" dirty="0">
                <a:solidFill>
                  <a:srgbClr val="FF0000"/>
                </a:solidFill>
              </a:rPr>
              <a:t>. Patent No. </a:t>
            </a:r>
            <a:r>
              <a:rPr lang="en-US" sz="1400" dirty="0" smtClean="0">
                <a:solidFill>
                  <a:srgbClr val="FF0000"/>
                </a:solidFill>
              </a:rPr>
              <a:t>9,261,408</a:t>
            </a:r>
            <a:r>
              <a:rPr lang="en-US" sz="1400" dirty="0" smtClean="0"/>
              <a:t>, however, covers only a part of the world market: </a:t>
            </a:r>
            <a:r>
              <a:rPr lang="en-US" sz="1400" dirty="0" smtClean="0">
                <a:solidFill>
                  <a:srgbClr val="FF0000"/>
                </a:solidFill>
              </a:rPr>
              <a:t>USA, Canada, Europe, and Israel</a:t>
            </a:r>
            <a:r>
              <a:rPr lang="en-US" sz="1400" dirty="0" smtClean="0"/>
              <a:t>.   </a:t>
            </a:r>
            <a:endParaRPr lang="en-US" sz="1400" dirty="0"/>
          </a:p>
        </p:txBody>
      </p:sp>
      <p:sp>
        <p:nvSpPr>
          <p:cNvPr id="16" name="Rectangle 15"/>
          <p:cNvSpPr/>
          <p:nvPr/>
        </p:nvSpPr>
        <p:spPr>
          <a:xfrm>
            <a:off x="412068" y="3246613"/>
            <a:ext cx="8315504" cy="528032"/>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483103" y="3251425"/>
            <a:ext cx="8244469" cy="523220"/>
          </a:xfrm>
          <a:prstGeom prst="rect">
            <a:avLst/>
          </a:prstGeom>
        </p:spPr>
        <p:txBody>
          <a:bodyPr wrap="square">
            <a:spAutoFit/>
          </a:bodyPr>
          <a:lstStyle/>
          <a:p>
            <a:r>
              <a:rPr lang="en-US" sz="1400" dirty="0" smtClean="0"/>
              <a:t>Civilian market  (for example, scopes for hunting ) will require the corresponding certification and licensing, but it is very promising and may be several times bigger than a military one. </a:t>
            </a:r>
            <a:endParaRPr lang="en-US" sz="1400" dirty="0"/>
          </a:p>
        </p:txBody>
      </p:sp>
      <p:sp>
        <p:nvSpPr>
          <p:cNvPr id="22" name="Rectangle 21"/>
          <p:cNvSpPr/>
          <p:nvPr/>
        </p:nvSpPr>
        <p:spPr>
          <a:xfrm>
            <a:off x="424260" y="4197100"/>
            <a:ext cx="8315504" cy="1174363"/>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483103" y="4201913"/>
            <a:ext cx="8256662" cy="1169551"/>
          </a:xfrm>
          <a:prstGeom prst="rect">
            <a:avLst/>
          </a:prstGeom>
        </p:spPr>
        <p:txBody>
          <a:bodyPr wrap="square">
            <a:spAutoFit/>
          </a:bodyPr>
          <a:lstStyle/>
          <a:p>
            <a:r>
              <a:rPr lang="en-US" sz="1400" dirty="0" smtClean="0"/>
              <a:t>Infrared  tracking systems based on bolometric quadrant detectors show great potential in small drones applications, such as tracking cars, humans or animals. This market is currently difficult to estimate, but it has significant chances to burst as small drones become cheaper and get new functions. </a:t>
            </a:r>
            <a:br>
              <a:rPr lang="en-US" sz="1400" dirty="0" smtClean="0"/>
            </a:br>
            <a:r>
              <a:rPr lang="en-US" sz="1400" dirty="0" smtClean="0"/>
              <a:t>Separately, one can foresee emerging technology of gliding small caliber heat-guided bombs </a:t>
            </a:r>
            <a:r>
              <a:rPr lang="ru-RU" sz="1400" dirty="0" smtClean="0"/>
              <a:t>(</a:t>
            </a:r>
            <a:r>
              <a:rPr lang="en-US" sz="1400" dirty="0" smtClean="0"/>
              <a:t>which may reduce a collateral damage</a:t>
            </a:r>
            <a:r>
              <a:rPr lang="ru-RU" sz="1400" dirty="0" smtClean="0"/>
              <a:t>) </a:t>
            </a:r>
            <a:r>
              <a:rPr lang="en-US" sz="1400" dirty="0" smtClean="0"/>
              <a:t>employing proposed systems if mass production allows pushing their cost further down.  </a:t>
            </a:r>
            <a:endParaRPr lang="en-US" sz="1400" dirty="0"/>
          </a:p>
        </p:txBody>
      </p:sp>
      <p:sp>
        <p:nvSpPr>
          <p:cNvPr id="14" name="Rectangle 13"/>
          <p:cNvSpPr/>
          <p:nvPr/>
        </p:nvSpPr>
        <p:spPr>
          <a:xfrm>
            <a:off x="424260" y="1009485"/>
            <a:ext cx="8315504" cy="528032"/>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495295" y="1014297"/>
            <a:ext cx="8244469" cy="523220"/>
          </a:xfrm>
          <a:prstGeom prst="rect">
            <a:avLst/>
          </a:prstGeom>
        </p:spPr>
        <p:txBody>
          <a:bodyPr wrap="square">
            <a:spAutoFit/>
          </a:bodyPr>
          <a:lstStyle/>
          <a:p>
            <a:r>
              <a:rPr lang="en-US" sz="1400" dirty="0" smtClean="0"/>
              <a:t>Proposed Active Bipod System is aiming to revolutionize small arms by a drastic increase of fire efficiency and reduction in ammo consumption. It is expected to be used widely in coming years.   </a:t>
            </a:r>
            <a:endParaRPr lang="en-US" sz="1400" dirty="0"/>
          </a:p>
        </p:txBody>
      </p:sp>
    </p:spTree>
    <p:extLst>
      <p:ext uri="{BB962C8B-B14F-4D97-AF65-F5344CB8AC3E}">
        <p14:creationId xmlns:p14="http://schemas.microsoft.com/office/powerpoint/2010/main" val="32121285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9144000" cy="6858000"/>
          </a:xfrm>
          <a:prstGeom prst="rect">
            <a:avLst/>
          </a:prstGeom>
          <a:pattFill prst="pct80">
            <a:fgClr>
              <a:srgbClr val="B4BA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52400" y="152400"/>
            <a:ext cx="8839200" cy="6553200"/>
          </a:xfrm>
          <a:prstGeom prst="rect">
            <a:avLst/>
          </a:prstGeom>
          <a:noFill/>
          <a:ln w="38100">
            <a:solidFill>
              <a:schemeClr val="bg1">
                <a:lumMod val="85000"/>
              </a:schemeClr>
            </a:solidFill>
          </a:ln>
          <a:effectLst>
            <a:outerShdw blurRad="50800" dist="254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112610" y="357150"/>
            <a:ext cx="2574744" cy="523220"/>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a:defRPr sz="2800">
                <a:solidFill>
                  <a:schemeClr val="bg1"/>
                </a:solidFill>
                <a:latin typeface="Arial Black" pitchFamily="34" charset="0"/>
              </a:defRPr>
            </a:lvl1pPr>
          </a:lstStyle>
          <a:p>
            <a:pPr algn="ctr"/>
            <a:r>
              <a:rPr lang="en-US" dirty="0" smtClean="0"/>
              <a:t>Competition</a:t>
            </a:r>
            <a:endParaRPr lang="en-US" sz="2000" dirty="0"/>
          </a:p>
        </p:txBody>
      </p:sp>
      <p:sp>
        <p:nvSpPr>
          <p:cNvPr id="13" name="Rectangle 12"/>
          <p:cNvSpPr/>
          <p:nvPr/>
        </p:nvSpPr>
        <p:spPr>
          <a:xfrm>
            <a:off x="414248" y="1408020"/>
            <a:ext cx="8315504" cy="1183697"/>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4" y="6309168"/>
            <a:ext cx="2890582" cy="544845"/>
          </a:xfrm>
          <a:prstGeom prst="rect">
            <a:avLst/>
          </a:prstGeom>
        </p:spPr>
      </p:pic>
      <p:sp>
        <p:nvSpPr>
          <p:cNvPr id="12" name="Rectangle 11"/>
          <p:cNvSpPr/>
          <p:nvPr/>
        </p:nvSpPr>
        <p:spPr>
          <a:xfrm>
            <a:off x="347450" y="1422166"/>
            <a:ext cx="8449100" cy="1200329"/>
          </a:xfrm>
          <a:prstGeom prst="rect">
            <a:avLst/>
          </a:prstGeom>
        </p:spPr>
        <p:txBody>
          <a:bodyPr wrap="square">
            <a:spAutoFit/>
          </a:bodyPr>
          <a:lstStyle/>
          <a:p>
            <a:pPr algn="ctr"/>
            <a:r>
              <a:rPr lang="en-US" sz="1600" b="1" dirty="0" smtClean="0"/>
              <a:t>There is no direct competition. </a:t>
            </a:r>
            <a:r>
              <a:rPr lang="en-US" sz="1400" dirty="0" smtClean="0"/>
              <a:t/>
            </a:r>
            <a:br>
              <a:rPr lang="en-US" sz="1400" dirty="0" smtClean="0"/>
            </a:br>
            <a:r>
              <a:rPr lang="en-US" sz="1400" dirty="0" smtClean="0"/>
              <a:t>Proposed technology and design are protected by U.S</a:t>
            </a:r>
            <a:r>
              <a:rPr lang="en-US" sz="1400" dirty="0"/>
              <a:t>. Patent No. </a:t>
            </a:r>
            <a:r>
              <a:rPr lang="en-US" sz="1400" dirty="0" smtClean="0"/>
              <a:t>9,261,408</a:t>
            </a:r>
            <a:r>
              <a:rPr lang="en-US" sz="1400" dirty="0"/>
              <a:t> </a:t>
            </a:r>
            <a:r>
              <a:rPr lang="en-US" sz="1400" dirty="0" smtClean="0"/>
              <a:t>in USA, Canada, Europe and Israel.   The patent resulted from merging of three provisional patents, covering bolometric quadrant detector, </a:t>
            </a:r>
            <a:br>
              <a:rPr lang="en-US" sz="1400" dirty="0" smtClean="0"/>
            </a:br>
            <a:r>
              <a:rPr lang="en-US" sz="1400" dirty="0" smtClean="0"/>
              <a:t>hybrid optical system, and motorized bipod, respectively. </a:t>
            </a:r>
            <a:br>
              <a:rPr lang="en-US" sz="1400" dirty="0" smtClean="0"/>
            </a:br>
            <a:r>
              <a:rPr lang="en-US" sz="1400" dirty="0" smtClean="0"/>
              <a:t>This combined patent has 19 claims. </a:t>
            </a:r>
            <a:endParaRPr lang="en-US" sz="1400" dirty="0"/>
          </a:p>
        </p:txBody>
      </p:sp>
      <p:sp>
        <p:nvSpPr>
          <p:cNvPr id="16" name="Rectangle 15"/>
          <p:cNvSpPr/>
          <p:nvPr/>
        </p:nvSpPr>
        <p:spPr>
          <a:xfrm>
            <a:off x="424260" y="2814520"/>
            <a:ext cx="8315504" cy="1184339"/>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459777" y="2829308"/>
            <a:ext cx="8244469" cy="1169551"/>
          </a:xfrm>
          <a:prstGeom prst="rect">
            <a:avLst/>
          </a:prstGeom>
        </p:spPr>
        <p:txBody>
          <a:bodyPr wrap="square">
            <a:spAutoFit/>
          </a:bodyPr>
          <a:lstStyle/>
          <a:p>
            <a:r>
              <a:rPr lang="en-US" sz="1400" dirty="0" smtClean="0"/>
              <a:t>As the proposed system is designed to fill a gap between optical telescopic sights and thermal sights, there is an indirect competition from these sides, and it defines the price range for the proposed product. The top limit is ~$3000 (simplest thermal sight), and the bottom limit is ~$1000 (quality telescopic sight). This price window is sufficient for realization of a hybrid (visible/IR) day sights with thermal sensing and active bipod, as well as for hybrid night sights </a:t>
            </a:r>
            <a:r>
              <a:rPr lang="en-US" sz="1400" dirty="0"/>
              <a:t>with thermal sensing and active </a:t>
            </a:r>
            <a:r>
              <a:rPr lang="en-US" sz="1400" dirty="0" smtClean="0"/>
              <a:t>bipod. </a:t>
            </a:r>
            <a:endParaRPr lang="en-US" sz="1400" dirty="0"/>
          </a:p>
        </p:txBody>
      </p:sp>
      <p:sp>
        <p:nvSpPr>
          <p:cNvPr id="14" name="Rectangle 13"/>
          <p:cNvSpPr/>
          <p:nvPr/>
        </p:nvSpPr>
        <p:spPr>
          <a:xfrm>
            <a:off x="424260" y="4273910"/>
            <a:ext cx="8315504" cy="1036935"/>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459777" y="4288698"/>
            <a:ext cx="8244469" cy="954107"/>
          </a:xfrm>
          <a:prstGeom prst="rect">
            <a:avLst/>
          </a:prstGeom>
        </p:spPr>
        <p:txBody>
          <a:bodyPr wrap="square">
            <a:spAutoFit/>
          </a:bodyPr>
          <a:lstStyle/>
          <a:p>
            <a:r>
              <a:rPr lang="en-US" sz="1400" dirty="0" smtClean="0"/>
              <a:t>In the market for unmanned aerial vehicles, bolometric quadrant detector based tracking system competes with other ways of tracking objects, for example using a video camera and pattern recognition. Proposed technology may have advantage in the lowest price range – very small tracking drones or even one-off devices, </a:t>
            </a:r>
            <a:r>
              <a:rPr lang="en-US" sz="1400" dirty="0"/>
              <a:t>like </a:t>
            </a:r>
            <a:r>
              <a:rPr lang="en-US" sz="1400" dirty="0" smtClean="0"/>
              <a:t>gliding small </a:t>
            </a:r>
            <a:r>
              <a:rPr lang="en-US" sz="1400" dirty="0"/>
              <a:t>caliber heat-guided </a:t>
            </a:r>
            <a:r>
              <a:rPr lang="en-US" sz="1400" dirty="0" smtClean="0"/>
              <a:t>bombs.  </a:t>
            </a:r>
            <a:endParaRPr lang="en-US" sz="1400" dirty="0"/>
          </a:p>
        </p:txBody>
      </p:sp>
    </p:spTree>
    <p:extLst>
      <p:ext uri="{BB962C8B-B14F-4D97-AF65-F5344CB8AC3E}">
        <p14:creationId xmlns:p14="http://schemas.microsoft.com/office/powerpoint/2010/main" val="30797730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9144000" cy="6858000"/>
          </a:xfrm>
          <a:prstGeom prst="rect">
            <a:avLst/>
          </a:prstGeom>
          <a:pattFill prst="pct80">
            <a:fgClr>
              <a:srgbClr val="B4BA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52400" y="152400"/>
            <a:ext cx="8839200" cy="6553200"/>
          </a:xfrm>
          <a:prstGeom prst="rect">
            <a:avLst/>
          </a:prstGeom>
          <a:noFill/>
          <a:ln w="38100">
            <a:solidFill>
              <a:schemeClr val="bg1">
                <a:lumMod val="85000"/>
              </a:schemeClr>
            </a:solidFill>
          </a:ln>
          <a:effectLst>
            <a:outerShdw blurRad="50800" dist="254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13649" y="356600"/>
            <a:ext cx="3254417" cy="523220"/>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a:defRPr sz="2800">
                <a:solidFill>
                  <a:schemeClr val="bg1"/>
                </a:solidFill>
                <a:latin typeface="Arial Black" pitchFamily="34" charset="0"/>
              </a:defRPr>
            </a:lvl1pPr>
          </a:lstStyle>
          <a:p>
            <a:pPr algn="ctr"/>
            <a:r>
              <a:rPr lang="en-US" dirty="0" smtClean="0"/>
              <a:t>Business Model</a:t>
            </a:r>
            <a:endParaRPr lang="en-US" sz="2000" dirty="0"/>
          </a:p>
        </p:txBody>
      </p:sp>
      <p:sp>
        <p:nvSpPr>
          <p:cNvPr id="10" name="Rectangle 9"/>
          <p:cNvSpPr/>
          <p:nvPr/>
        </p:nvSpPr>
        <p:spPr>
          <a:xfrm>
            <a:off x="465501" y="2507280"/>
            <a:ext cx="8177429" cy="1222406"/>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484704" y="2560135"/>
            <a:ext cx="8155389" cy="1169551"/>
          </a:xfrm>
          <a:prstGeom prst="rect">
            <a:avLst/>
          </a:prstGeom>
          <a:noFill/>
        </p:spPr>
        <p:txBody>
          <a:bodyPr wrap="square" rtlCol="0">
            <a:spAutoFit/>
          </a:bodyPr>
          <a:lstStyle/>
          <a:p>
            <a:r>
              <a:rPr lang="en-US" sz="1400" dirty="0" smtClean="0"/>
              <a:t>The business philosophy of SVZ </a:t>
            </a:r>
            <a:r>
              <a:rPr lang="en-US" sz="1400" dirty="0"/>
              <a:t>Technologies </a:t>
            </a:r>
            <a:r>
              <a:rPr lang="en-US" sz="1400" dirty="0" smtClean="0"/>
              <a:t>is the outsourcing of all non-product-specific services to vendors. Every service like machining of mechanical parts, digital electronics design, and programming, device enclosure supply, etc. must have at least two independent vendors to avoid monopoly. Only specific works related to sensor design and assembly, system assembly and testing, order processing, customer service, etc. are done by the company employees.    </a:t>
            </a:r>
            <a:endParaRPr lang="en-US" sz="1400" dirty="0"/>
          </a:p>
        </p:txBody>
      </p:sp>
      <p:sp>
        <p:nvSpPr>
          <p:cNvPr id="12" name="Rectangle 11"/>
          <p:cNvSpPr/>
          <p:nvPr/>
        </p:nvSpPr>
        <p:spPr>
          <a:xfrm>
            <a:off x="462665" y="971080"/>
            <a:ext cx="8177429" cy="1441394"/>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484704" y="1027478"/>
            <a:ext cx="8174592" cy="1384995"/>
          </a:xfrm>
          <a:prstGeom prst="rect">
            <a:avLst/>
          </a:prstGeom>
          <a:noFill/>
        </p:spPr>
        <p:txBody>
          <a:bodyPr wrap="square" rtlCol="0">
            <a:spAutoFit/>
          </a:bodyPr>
          <a:lstStyle/>
          <a:p>
            <a:r>
              <a:rPr lang="en-US" sz="1400" dirty="0" smtClean="0"/>
              <a:t>Proposed active bipod system based on bolometric quadrant detector has a broad worldwide market and involves mass production in the near future. This means the project can not be completed within a startup company, and at least one of the major manufacturers of infrared devices is expected to acquire the technology. Based on this, we plan parallel work of company subdivisions to maximize the value of the company technology and IP and to prepare for the future transfer of the product to mass production at a site of one of the major producers of applied IR devices.   </a:t>
            </a:r>
            <a:endParaRPr lang="en-US" sz="1400" dirty="0"/>
          </a:p>
        </p:txBody>
      </p:sp>
      <p:sp>
        <p:nvSpPr>
          <p:cNvPr id="14" name="Rectangle 13"/>
          <p:cNvSpPr/>
          <p:nvPr/>
        </p:nvSpPr>
        <p:spPr>
          <a:xfrm>
            <a:off x="1038740" y="4035067"/>
            <a:ext cx="1538690" cy="430868"/>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1132282" y="4094298"/>
            <a:ext cx="1368338" cy="307777"/>
          </a:xfrm>
          <a:prstGeom prst="rect">
            <a:avLst/>
          </a:prstGeom>
          <a:noFill/>
        </p:spPr>
        <p:txBody>
          <a:bodyPr wrap="square" rtlCol="0">
            <a:spAutoFit/>
          </a:bodyPr>
          <a:lstStyle/>
          <a:p>
            <a:pPr algn="ctr"/>
            <a:r>
              <a:rPr lang="en-US" sz="1400" dirty="0" smtClean="0"/>
              <a:t>Detector team</a:t>
            </a:r>
            <a:endParaRPr lang="en-US" sz="1400"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4" y="6309168"/>
            <a:ext cx="2890582" cy="544845"/>
          </a:xfrm>
          <a:prstGeom prst="rect">
            <a:avLst/>
          </a:prstGeom>
        </p:spPr>
      </p:pic>
      <p:sp>
        <p:nvSpPr>
          <p:cNvPr id="17" name="Rectangle 16"/>
          <p:cNvSpPr/>
          <p:nvPr/>
        </p:nvSpPr>
        <p:spPr>
          <a:xfrm>
            <a:off x="2764475" y="4035067"/>
            <a:ext cx="1538690" cy="430868"/>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2841285" y="4096612"/>
            <a:ext cx="1368338" cy="307777"/>
          </a:xfrm>
          <a:prstGeom prst="rect">
            <a:avLst/>
          </a:prstGeom>
          <a:noFill/>
        </p:spPr>
        <p:txBody>
          <a:bodyPr wrap="square" rtlCol="0">
            <a:spAutoFit/>
          </a:bodyPr>
          <a:lstStyle/>
          <a:p>
            <a:pPr algn="ctr"/>
            <a:r>
              <a:rPr lang="en-US" sz="1400" dirty="0" smtClean="0"/>
              <a:t>Optics team</a:t>
            </a:r>
            <a:endParaRPr lang="en-US" sz="1400" dirty="0"/>
          </a:p>
        </p:txBody>
      </p:sp>
      <p:sp>
        <p:nvSpPr>
          <p:cNvPr id="20" name="Rectangle 19"/>
          <p:cNvSpPr/>
          <p:nvPr/>
        </p:nvSpPr>
        <p:spPr>
          <a:xfrm>
            <a:off x="4492700" y="4035067"/>
            <a:ext cx="1538690" cy="430868"/>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4569510" y="4096612"/>
            <a:ext cx="1461880" cy="307777"/>
          </a:xfrm>
          <a:prstGeom prst="rect">
            <a:avLst/>
          </a:prstGeom>
          <a:noFill/>
        </p:spPr>
        <p:txBody>
          <a:bodyPr wrap="square" rtlCol="0">
            <a:spAutoFit/>
          </a:bodyPr>
          <a:lstStyle/>
          <a:p>
            <a:pPr algn="ctr"/>
            <a:r>
              <a:rPr lang="en-US" sz="1400" dirty="0" smtClean="0"/>
              <a:t>Electronics team</a:t>
            </a:r>
            <a:endParaRPr lang="en-US" sz="1400" dirty="0"/>
          </a:p>
        </p:txBody>
      </p:sp>
      <p:sp>
        <p:nvSpPr>
          <p:cNvPr id="23" name="Rectangle 22"/>
          <p:cNvSpPr/>
          <p:nvPr/>
        </p:nvSpPr>
        <p:spPr>
          <a:xfrm>
            <a:off x="6261820" y="4035067"/>
            <a:ext cx="1538690" cy="430868"/>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6261820" y="4096612"/>
            <a:ext cx="1613010" cy="307777"/>
          </a:xfrm>
          <a:prstGeom prst="rect">
            <a:avLst/>
          </a:prstGeom>
          <a:noFill/>
        </p:spPr>
        <p:txBody>
          <a:bodyPr wrap="square" rtlCol="0">
            <a:spAutoFit/>
          </a:bodyPr>
          <a:lstStyle/>
          <a:p>
            <a:pPr algn="ctr"/>
            <a:r>
              <a:rPr lang="en-US" sz="1400" dirty="0" smtClean="0"/>
              <a:t>Mechanics team</a:t>
            </a:r>
            <a:endParaRPr lang="en-US" sz="1400" dirty="0"/>
          </a:p>
        </p:txBody>
      </p:sp>
      <p:sp>
        <p:nvSpPr>
          <p:cNvPr id="25" name="Rectangle 24"/>
          <p:cNvSpPr/>
          <p:nvPr/>
        </p:nvSpPr>
        <p:spPr>
          <a:xfrm>
            <a:off x="3647790" y="4773175"/>
            <a:ext cx="1538690" cy="430868"/>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3724600" y="4834720"/>
            <a:ext cx="1368338" cy="307777"/>
          </a:xfrm>
          <a:prstGeom prst="rect">
            <a:avLst/>
          </a:prstGeom>
          <a:noFill/>
        </p:spPr>
        <p:txBody>
          <a:bodyPr wrap="square" rtlCol="0">
            <a:spAutoFit/>
          </a:bodyPr>
          <a:lstStyle/>
          <a:p>
            <a:pPr algn="ctr"/>
            <a:r>
              <a:rPr lang="en-US" sz="1400" dirty="0" smtClean="0"/>
              <a:t>Testing team</a:t>
            </a:r>
            <a:endParaRPr lang="en-US" sz="1400" dirty="0"/>
          </a:p>
        </p:txBody>
      </p:sp>
      <p:sp>
        <p:nvSpPr>
          <p:cNvPr id="27" name="Rectangle 26"/>
          <p:cNvSpPr/>
          <p:nvPr/>
        </p:nvSpPr>
        <p:spPr>
          <a:xfrm>
            <a:off x="6300225" y="4773175"/>
            <a:ext cx="1538690" cy="430868"/>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6377035" y="4834720"/>
            <a:ext cx="1368338" cy="307777"/>
          </a:xfrm>
          <a:prstGeom prst="rect">
            <a:avLst/>
          </a:prstGeom>
          <a:noFill/>
        </p:spPr>
        <p:txBody>
          <a:bodyPr wrap="square" rtlCol="0">
            <a:spAutoFit/>
          </a:bodyPr>
          <a:lstStyle/>
          <a:p>
            <a:r>
              <a:rPr lang="en-US" sz="1400" dirty="0" smtClean="0"/>
              <a:t>Marketing team</a:t>
            </a:r>
            <a:endParaRPr lang="en-US" sz="1400" dirty="0"/>
          </a:p>
        </p:txBody>
      </p:sp>
      <p:cxnSp>
        <p:nvCxnSpPr>
          <p:cNvPr id="3" name="Straight Arrow Connector 2"/>
          <p:cNvCxnSpPr>
            <a:stCxn id="14" idx="2"/>
            <a:endCxn id="25" idx="1"/>
          </p:cNvCxnSpPr>
          <p:nvPr/>
        </p:nvCxnSpPr>
        <p:spPr>
          <a:xfrm>
            <a:off x="1808085" y="4465935"/>
            <a:ext cx="1839705" cy="52267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7" idx="2"/>
            <a:endCxn id="25" idx="0"/>
          </p:cNvCxnSpPr>
          <p:nvPr/>
        </p:nvCxnSpPr>
        <p:spPr>
          <a:xfrm>
            <a:off x="3533820" y="4465935"/>
            <a:ext cx="883315" cy="30724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0" idx="2"/>
            <a:endCxn id="25" idx="0"/>
          </p:cNvCxnSpPr>
          <p:nvPr/>
        </p:nvCxnSpPr>
        <p:spPr>
          <a:xfrm flipH="1">
            <a:off x="4417135" y="4465935"/>
            <a:ext cx="844910" cy="30724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3" idx="2"/>
            <a:endCxn id="25" idx="3"/>
          </p:cNvCxnSpPr>
          <p:nvPr/>
        </p:nvCxnSpPr>
        <p:spPr>
          <a:xfrm flipH="1">
            <a:off x="5186480" y="4465935"/>
            <a:ext cx="1844685" cy="52267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4" idx="3"/>
            <a:endCxn id="17" idx="1"/>
          </p:cNvCxnSpPr>
          <p:nvPr/>
        </p:nvCxnSpPr>
        <p:spPr>
          <a:xfrm>
            <a:off x="2577430" y="4250501"/>
            <a:ext cx="187045"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7" idx="3"/>
            <a:endCxn id="20" idx="1"/>
          </p:cNvCxnSpPr>
          <p:nvPr/>
        </p:nvCxnSpPr>
        <p:spPr>
          <a:xfrm>
            <a:off x="4303165" y="4250501"/>
            <a:ext cx="189535"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20" idx="3"/>
            <a:endCxn id="24" idx="1"/>
          </p:cNvCxnSpPr>
          <p:nvPr/>
        </p:nvCxnSpPr>
        <p:spPr>
          <a:xfrm>
            <a:off x="6031390" y="4250501"/>
            <a:ext cx="23043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5" idx="3"/>
            <a:endCxn id="27" idx="1"/>
          </p:cNvCxnSpPr>
          <p:nvPr/>
        </p:nvCxnSpPr>
        <p:spPr>
          <a:xfrm>
            <a:off x="5186480" y="4988609"/>
            <a:ext cx="1113745"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6300225" y="5417647"/>
            <a:ext cx="1538690" cy="430868"/>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p:cNvSpPr txBox="1"/>
          <p:nvPr/>
        </p:nvSpPr>
        <p:spPr>
          <a:xfrm>
            <a:off x="6396257" y="5464465"/>
            <a:ext cx="1368338" cy="307777"/>
          </a:xfrm>
          <a:prstGeom prst="rect">
            <a:avLst/>
          </a:prstGeom>
          <a:noFill/>
        </p:spPr>
        <p:txBody>
          <a:bodyPr wrap="square" rtlCol="0">
            <a:spAutoFit/>
          </a:bodyPr>
          <a:lstStyle/>
          <a:p>
            <a:pPr algn="ctr"/>
            <a:r>
              <a:rPr lang="en-US" sz="1400" dirty="0" smtClean="0"/>
              <a:t>Patent  team</a:t>
            </a:r>
            <a:endParaRPr lang="en-US" sz="1400" dirty="0"/>
          </a:p>
        </p:txBody>
      </p:sp>
      <p:cxnSp>
        <p:nvCxnSpPr>
          <p:cNvPr id="49" name="Straight Arrow Connector 48"/>
          <p:cNvCxnSpPr>
            <a:stCxn id="27" idx="2"/>
            <a:endCxn id="47" idx="0"/>
          </p:cNvCxnSpPr>
          <p:nvPr/>
        </p:nvCxnSpPr>
        <p:spPr>
          <a:xfrm>
            <a:off x="7069570" y="5204043"/>
            <a:ext cx="0" cy="21360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650280" y="5387655"/>
            <a:ext cx="1538690" cy="430868"/>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3746312" y="5434473"/>
            <a:ext cx="1368338" cy="307777"/>
          </a:xfrm>
          <a:prstGeom prst="rect">
            <a:avLst/>
          </a:prstGeom>
          <a:noFill/>
        </p:spPr>
        <p:txBody>
          <a:bodyPr wrap="square" rtlCol="0">
            <a:spAutoFit/>
          </a:bodyPr>
          <a:lstStyle/>
          <a:p>
            <a:pPr algn="ctr"/>
            <a:r>
              <a:rPr lang="en-US" sz="1400" dirty="0" smtClean="0"/>
              <a:t>Transfer  team</a:t>
            </a:r>
            <a:endParaRPr lang="en-US" sz="1400" dirty="0"/>
          </a:p>
        </p:txBody>
      </p:sp>
      <p:cxnSp>
        <p:nvCxnSpPr>
          <p:cNvPr id="55" name="Straight Arrow Connector 54"/>
          <p:cNvCxnSpPr>
            <a:stCxn id="25" idx="2"/>
            <a:endCxn id="53" idx="0"/>
          </p:cNvCxnSpPr>
          <p:nvPr/>
        </p:nvCxnSpPr>
        <p:spPr>
          <a:xfrm>
            <a:off x="4417135" y="5204043"/>
            <a:ext cx="2490" cy="18361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501070" y="4803167"/>
            <a:ext cx="1538690" cy="430868"/>
          </a:xfrm>
          <a:prstGeom prst="rect">
            <a:avLst/>
          </a:prstGeom>
          <a:solidFill>
            <a:schemeClr val="accent1">
              <a:lumMod val="20000"/>
              <a:lumOff val="80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p:cNvSpPr txBox="1"/>
          <p:nvPr/>
        </p:nvSpPr>
        <p:spPr>
          <a:xfrm>
            <a:off x="597102" y="4849985"/>
            <a:ext cx="1368338" cy="307777"/>
          </a:xfrm>
          <a:prstGeom prst="rect">
            <a:avLst/>
          </a:prstGeom>
          <a:noFill/>
        </p:spPr>
        <p:txBody>
          <a:bodyPr wrap="square" rtlCol="0">
            <a:spAutoFit/>
          </a:bodyPr>
          <a:lstStyle/>
          <a:p>
            <a:pPr algn="ctr"/>
            <a:r>
              <a:rPr lang="en-US" sz="1400" dirty="0" smtClean="0"/>
              <a:t>Foundry</a:t>
            </a:r>
            <a:endParaRPr lang="en-US" sz="1400" dirty="0"/>
          </a:p>
        </p:txBody>
      </p:sp>
      <p:cxnSp>
        <p:nvCxnSpPr>
          <p:cNvPr id="60" name="Straight Arrow Connector 59"/>
          <p:cNvCxnSpPr>
            <a:stCxn id="14" idx="2"/>
            <a:endCxn id="58" idx="0"/>
          </p:cNvCxnSpPr>
          <p:nvPr/>
        </p:nvCxnSpPr>
        <p:spPr>
          <a:xfrm flipH="1">
            <a:off x="1270415" y="4465935"/>
            <a:ext cx="537670" cy="33723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21285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949" y="0"/>
            <a:ext cx="9144000" cy="6858000"/>
          </a:xfrm>
          <a:prstGeom prst="rect">
            <a:avLst/>
          </a:prstGeom>
          <a:pattFill prst="pct80">
            <a:fgClr>
              <a:srgbClr val="B4BA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52400" y="152400"/>
            <a:ext cx="8839200" cy="6553200"/>
          </a:xfrm>
          <a:prstGeom prst="rect">
            <a:avLst/>
          </a:prstGeom>
          <a:noFill/>
          <a:ln w="38100">
            <a:solidFill>
              <a:schemeClr val="bg1">
                <a:lumMod val="85000"/>
              </a:schemeClr>
            </a:solidFill>
          </a:ln>
          <a:effectLst>
            <a:outerShdw blurRad="50800" dist="254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621186" y="356600"/>
            <a:ext cx="2039341" cy="523220"/>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a:defRPr sz="2800">
                <a:solidFill>
                  <a:schemeClr val="bg1"/>
                </a:solidFill>
                <a:latin typeface="Arial Black" pitchFamily="34" charset="0"/>
              </a:defRPr>
            </a:lvl1pPr>
          </a:lstStyle>
          <a:p>
            <a:pPr algn="ctr"/>
            <a:r>
              <a:rPr lang="en-US" dirty="0" smtClean="0"/>
              <a:t>Summary</a:t>
            </a:r>
            <a:endParaRPr lang="en-US" sz="2000" dirty="0"/>
          </a:p>
        </p:txBody>
      </p:sp>
      <p:sp>
        <p:nvSpPr>
          <p:cNvPr id="65" name="Rectangle 64"/>
          <p:cNvSpPr/>
          <p:nvPr/>
        </p:nvSpPr>
        <p:spPr>
          <a:xfrm>
            <a:off x="330197" y="1493262"/>
            <a:ext cx="8487505" cy="3855988"/>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p:cNvSpPr txBox="1"/>
          <p:nvPr/>
        </p:nvSpPr>
        <p:spPr>
          <a:xfrm>
            <a:off x="731500" y="1623964"/>
            <a:ext cx="7834620" cy="3539430"/>
          </a:xfrm>
          <a:prstGeom prst="rect">
            <a:avLst/>
          </a:prstGeom>
          <a:noFill/>
        </p:spPr>
        <p:txBody>
          <a:bodyPr wrap="square" rtlCol="0">
            <a:spAutoFit/>
          </a:bodyPr>
          <a:lstStyle/>
          <a:p>
            <a:r>
              <a:rPr lang="en-US" sz="1600" dirty="0"/>
              <a:t>Engineering company SVZ Technologies comes up with new </a:t>
            </a:r>
            <a:r>
              <a:rPr lang="en-US" sz="1600" dirty="0" smtClean="0"/>
              <a:t>patented active bipod</a:t>
            </a:r>
            <a:r>
              <a:rPr lang="en-US" sz="1600" dirty="0"/>
              <a:t>, </a:t>
            </a:r>
            <a:r>
              <a:rPr lang="en-US" sz="1600" dirty="0" smtClean="0"/>
              <a:t>which provides </a:t>
            </a:r>
            <a:r>
              <a:rPr lang="en-US" sz="1600" dirty="0"/>
              <a:t>infantry/marine squads great advantage during crossfire in urban </a:t>
            </a:r>
            <a:r>
              <a:rPr lang="en-US" sz="1600" dirty="0" smtClean="0"/>
              <a:t>conditions. </a:t>
            </a:r>
          </a:p>
          <a:p>
            <a:endParaRPr lang="en-US" sz="1600" dirty="0"/>
          </a:p>
          <a:p>
            <a:r>
              <a:rPr lang="en-US" sz="1600" dirty="0" smtClean="0"/>
              <a:t>The system </a:t>
            </a:r>
            <a:r>
              <a:rPr lang="en-US" sz="1600" dirty="0"/>
              <a:t>described in the patent is designed to improve the average aiming accuracy of small arms at least three times in both vertical and horizontal direction, and to reduce average aiming time at least twice. It must result in about twenty times better fire efficiency</a:t>
            </a:r>
            <a:r>
              <a:rPr lang="en-US" sz="1600" dirty="0" smtClean="0"/>
              <a:t>.</a:t>
            </a:r>
          </a:p>
          <a:p>
            <a:r>
              <a:rPr lang="en-US" sz="1600" dirty="0"/>
              <a:t/>
            </a:r>
            <a:br>
              <a:rPr lang="en-US" sz="1600" dirty="0"/>
            </a:br>
            <a:r>
              <a:rPr lang="en-US" sz="1600" dirty="0" smtClean="0"/>
              <a:t>The system </a:t>
            </a:r>
            <a:r>
              <a:rPr lang="en-US" sz="1600" dirty="0"/>
              <a:t>is </a:t>
            </a:r>
            <a:r>
              <a:rPr lang="en-US" sz="1600" dirty="0" smtClean="0"/>
              <a:t>conceived to fill the gap between thermal scopes and ordinary telescopic sights and</a:t>
            </a:r>
            <a:r>
              <a:rPr lang="ru-RU" sz="1600" dirty="0" smtClean="0"/>
              <a:t> </a:t>
            </a:r>
            <a:r>
              <a:rPr lang="en-US" sz="1600" dirty="0" smtClean="0"/>
              <a:t>is designed to minimize its cost, weight, power consumption, as well as to maximize its robustness. </a:t>
            </a:r>
            <a:br>
              <a:rPr lang="en-US" sz="1600" dirty="0" smtClean="0"/>
            </a:br>
            <a:endParaRPr lang="en-US" sz="1600" dirty="0" smtClean="0"/>
          </a:p>
          <a:p>
            <a:r>
              <a:rPr lang="en-US" sz="1600" dirty="0" smtClean="0"/>
              <a:t>The novel system employs only mature proven technology. </a:t>
            </a:r>
            <a:br>
              <a:rPr lang="en-US" sz="1600" dirty="0" smtClean="0"/>
            </a:br>
            <a:endParaRPr lang="en-US" sz="1600" dirty="0"/>
          </a:p>
          <a:p>
            <a:r>
              <a:rPr lang="en-US" sz="1600" dirty="0" smtClean="0"/>
              <a:t>Transfer </a:t>
            </a:r>
            <a:r>
              <a:rPr lang="en-US" sz="1600" dirty="0"/>
              <a:t>to mass production </a:t>
            </a:r>
            <a:r>
              <a:rPr lang="en-US" sz="1600" dirty="0" smtClean="0"/>
              <a:t>can be done in </a:t>
            </a:r>
            <a:r>
              <a:rPr lang="en-US" sz="1600" dirty="0"/>
              <a:t>two </a:t>
            </a:r>
            <a:r>
              <a:rPr lang="en-US" sz="1600" dirty="0" smtClean="0"/>
              <a:t>years with </a:t>
            </a:r>
            <a:r>
              <a:rPr lang="en-US" sz="1600" dirty="0"/>
              <a:t>an investment of ~ $2 </a:t>
            </a:r>
            <a:r>
              <a:rPr lang="en-US" sz="1600" dirty="0" err="1" smtClean="0"/>
              <a:t>Mln</a:t>
            </a:r>
            <a:r>
              <a:rPr lang="en-US" sz="1600" dirty="0" smtClean="0"/>
              <a:t>. </a:t>
            </a:r>
            <a:endParaRPr lang="en-US" sz="16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4" y="6309168"/>
            <a:ext cx="2890582" cy="544845"/>
          </a:xfrm>
          <a:prstGeom prst="rect">
            <a:avLst/>
          </a:prstGeom>
        </p:spPr>
      </p:pic>
    </p:spTree>
    <p:extLst>
      <p:ext uri="{BB962C8B-B14F-4D97-AF65-F5344CB8AC3E}">
        <p14:creationId xmlns:p14="http://schemas.microsoft.com/office/powerpoint/2010/main" val="3212128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221" y="-27450"/>
            <a:ext cx="9144000" cy="6885450"/>
          </a:xfrm>
          <a:prstGeom prst="rect">
            <a:avLst/>
          </a:prstGeom>
          <a:pattFill prst="pct80">
            <a:fgClr>
              <a:srgbClr val="B4BA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52400" y="152400"/>
            <a:ext cx="8839200" cy="6553200"/>
          </a:xfrm>
          <a:prstGeom prst="rect">
            <a:avLst/>
          </a:prstGeom>
          <a:noFill/>
          <a:ln w="38100">
            <a:solidFill>
              <a:schemeClr val="bg1">
                <a:lumMod val="85000"/>
              </a:schemeClr>
            </a:solidFill>
          </a:ln>
          <a:effectLst>
            <a:outerShdw blurRad="50800" dist="254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39601"/>
            <a:ext cx="2881038" cy="518399"/>
          </a:xfrm>
          <a:prstGeom prst="rect">
            <a:avLst/>
          </a:prstGeom>
          <a:noFill/>
        </p:spPr>
      </p:pic>
      <p:sp>
        <p:nvSpPr>
          <p:cNvPr id="8" name="TextBox 7"/>
          <p:cNvSpPr txBox="1"/>
          <p:nvPr/>
        </p:nvSpPr>
        <p:spPr>
          <a:xfrm>
            <a:off x="3281667" y="356600"/>
            <a:ext cx="2718373" cy="523220"/>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a:defRPr sz="2800">
                <a:solidFill>
                  <a:schemeClr val="bg1"/>
                </a:solidFill>
                <a:latin typeface="Arial Black" pitchFamily="34" charset="0"/>
              </a:defRPr>
            </a:lvl1pPr>
          </a:lstStyle>
          <a:p>
            <a:pPr algn="ctr"/>
            <a:r>
              <a:rPr lang="en-US" dirty="0" smtClean="0"/>
              <a:t>Management</a:t>
            </a:r>
            <a:endParaRPr lang="en-US" sz="2000" dirty="0"/>
          </a:p>
        </p:txBody>
      </p:sp>
      <p:sp>
        <p:nvSpPr>
          <p:cNvPr id="65" name="Rectangle 64"/>
          <p:cNvSpPr/>
          <p:nvPr/>
        </p:nvSpPr>
        <p:spPr>
          <a:xfrm>
            <a:off x="3535065" y="1086295"/>
            <a:ext cx="5069460" cy="4544101"/>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p:cNvSpPr txBox="1"/>
          <p:nvPr/>
        </p:nvSpPr>
        <p:spPr>
          <a:xfrm>
            <a:off x="3616308" y="1106081"/>
            <a:ext cx="4915840" cy="4524315"/>
          </a:xfrm>
          <a:prstGeom prst="rect">
            <a:avLst/>
          </a:prstGeom>
          <a:noFill/>
        </p:spPr>
        <p:txBody>
          <a:bodyPr wrap="square" rtlCol="0">
            <a:spAutoFit/>
          </a:bodyPr>
          <a:lstStyle/>
          <a:p>
            <a:r>
              <a:rPr lang="en-US" sz="1600" dirty="0"/>
              <a:t>Dr. Zaitsev has more than 30 years of experience in semiconductor optoelectronics design. He has published over 130 papers and communications in this field. In 2001 he was elected as Photonics/IEEE Senior Member for his distinguished achievements in the development of advanced diode lasers. After finishing his academic career, he works in the US optoelectronics industry. Prior to establishing SVZ Technologies, Dr. Zaitsev served as Principal Investigator in multiple programs sponsored by such agencies as NASA, DARPA, US Navy, U.S. Air Force, MDA, DOE, etc.</a:t>
            </a:r>
            <a:br>
              <a:rPr lang="en-US" sz="1600" dirty="0"/>
            </a:br>
            <a:r>
              <a:rPr lang="en-US" sz="1600" dirty="0"/>
              <a:t>As Principal Scientist, he supervised commercial projects related to fiber optical communications and development of advanced semiconductor materials. His expertise covers visible and infrared optics, optoelectronics, medical and metric devices, compound semiconductors, technologies and modern processing equipment for the semiconductor industry</a:t>
            </a:r>
            <a:r>
              <a:rPr lang="en-US" sz="1600" dirty="0" smtClean="0"/>
              <a:t>.</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4" y="6309168"/>
            <a:ext cx="2890582" cy="54484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234" y="1287139"/>
            <a:ext cx="3035574" cy="4162198"/>
          </a:xfrm>
          <a:prstGeom prst="rect">
            <a:avLst/>
          </a:prstGeom>
          <a:ln>
            <a:noFill/>
          </a:ln>
          <a:effectLst>
            <a:softEdge rad="112500"/>
          </a:effectLst>
        </p:spPr>
      </p:pic>
    </p:spTree>
    <p:extLst>
      <p:ext uri="{BB962C8B-B14F-4D97-AF65-F5344CB8AC3E}">
        <p14:creationId xmlns:p14="http://schemas.microsoft.com/office/powerpoint/2010/main" val="3323799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805" y="0"/>
            <a:ext cx="9144000" cy="6858000"/>
          </a:xfrm>
          <a:prstGeom prst="rect">
            <a:avLst/>
          </a:prstGeom>
          <a:pattFill prst="pct80">
            <a:fgClr>
              <a:srgbClr val="B4BA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52400" y="152400"/>
            <a:ext cx="8839200" cy="6553200"/>
          </a:xfrm>
          <a:prstGeom prst="rect">
            <a:avLst/>
          </a:prstGeom>
          <a:noFill/>
          <a:ln w="38100">
            <a:solidFill>
              <a:schemeClr val="bg1">
                <a:lumMod val="85000"/>
              </a:schemeClr>
            </a:solidFill>
          </a:ln>
          <a:effectLst>
            <a:outerShdw blurRad="50800" dist="254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16286" y="395004"/>
            <a:ext cx="7741991" cy="954107"/>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a:defRPr sz="2800">
                <a:solidFill>
                  <a:schemeClr val="bg1"/>
                </a:solidFill>
                <a:latin typeface="Arial Black" pitchFamily="34" charset="0"/>
              </a:defRPr>
            </a:lvl1pPr>
          </a:lstStyle>
          <a:p>
            <a:pPr algn="ctr"/>
            <a:r>
              <a:rPr lang="en-US" dirty="0" smtClean="0"/>
              <a:t>What problems are we trying to solve?</a:t>
            </a:r>
            <a:br>
              <a:rPr lang="en-US" dirty="0" smtClean="0"/>
            </a:br>
            <a:endParaRPr lang="en-US" dirty="0"/>
          </a:p>
        </p:txBody>
      </p:sp>
      <p:sp>
        <p:nvSpPr>
          <p:cNvPr id="65" name="Rectangle 64"/>
          <p:cNvSpPr/>
          <p:nvPr/>
        </p:nvSpPr>
        <p:spPr>
          <a:xfrm>
            <a:off x="3035800" y="6247283"/>
            <a:ext cx="5802565" cy="369332"/>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p:cNvSpPr txBox="1"/>
          <p:nvPr/>
        </p:nvSpPr>
        <p:spPr>
          <a:xfrm>
            <a:off x="3040113" y="6237847"/>
            <a:ext cx="5798251" cy="369332"/>
          </a:xfrm>
          <a:prstGeom prst="rect">
            <a:avLst/>
          </a:prstGeom>
          <a:noFill/>
        </p:spPr>
        <p:txBody>
          <a:bodyPr wrap="square" rtlCol="0">
            <a:spAutoFit/>
          </a:bodyPr>
          <a:lstStyle/>
          <a:p>
            <a:r>
              <a:rPr lang="en-US" b="1" dirty="0" smtClean="0"/>
              <a:t>Novel approach allows to add thermal sensing to scopes. </a:t>
            </a:r>
            <a:endParaRPr lang="en-US" sz="1200"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4" y="6309168"/>
            <a:ext cx="2890582" cy="544845"/>
          </a:xfrm>
          <a:prstGeom prst="rect">
            <a:avLst/>
          </a:prstGeom>
        </p:spPr>
      </p:pic>
      <p:sp>
        <p:nvSpPr>
          <p:cNvPr id="43" name="TextBox 42"/>
          <p:cNvSpPr txBox="1"/>
          <p:nvPr/>
        </p:nvSpPr>
        <p:spPr>
          <a:xfrm>
            <a:off x="775907" y="1928523"/>
            <a:ext cx="7905428" cy="1015663"/>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sz="2800">
                <a:solidFill>
                  <a:schemeClr val="bg1"/>
                </a:solidFill>
                <a:latin typeface="Arial Black" pitchFamily="34" charset="0"/>
              </a:defRPr>
            </a:lvl1pPr>
          </a:lstStyle>
          <a:p>
            <a:r>
              <a:rPr lang="en-US" sz="2000" dirty="0" smtClean="0"/>
              <a:t>There is high demand for thermal scopes in both military and civilian applications. They are efficient, however, they have certain limitations:</a:t>
            </a:r>
            <a:endParaRPr lang="en-US" sz="2000" dirty="0"/>
          </a:p>
        </p:txBody>
      </p:sp>
      <p:sp>
        <p:nvSpPr>
          <p:cNvPr id="44" name="TextBox 43"/>
          <p:cNvSpPr txBox="1"/>
          <p:nvPr/>
        </p:nvSpPr>
        <p:spPr>
          <a:xfrm>
            <a:off x="852717" y="2909920"/>
            <a:ext cx="7905428" cy="2554545"/>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sz="2800">
                <a:solidFill>
                  <a:schemeClr val="bg1"/>
                </a:solidFill>
                <a:latin typeface="Arial Black" pitchFamily="34" charset="0"/>
              </a:defRPr>
            </a:lvl1pPr>
          </a:lstStyle>
          <a:p>
            <a:pPr marL="342900" indent="-342900">
              <a:buFont typeface="Arial" pitchFamily="34" charset="0"/>
              <a:buChar char="•"/>
            </a:pPr>
            <a:r>
              <a:rPr lang="en-US" sz="2000" dirty="0" smtClean="0"/>
              <a:t>Very high price: the scope is much more expensive than a typical rifle. </a:t>
            </a:r>
          </a:p>
          <a:p>
            <a:pPr marL="342900" indent="-342900">
              <a:buFont typeface="Arial" pitchFamily="34" charset="0"/>
              <a:buChar char="•"/>
            </a:pPr>
            <a:r>
              <a:rPr lang="en-US" sz="2000" dirty="0" smtClean="0"/>
              <a:t>Weight: thermal scopes may weigh up to 3 lb. </a:t>
            </a:r>
          </a:p>
          <a:p>
            <a:pPr marL="342900" indent="-342900">
              <a:buFont typeface="Arial" pitchFamily="34" charset="0"/>
              <a:buChar char="•"/>
            </a:pPr>
            <a:r>
              <a:rPr lang="en-US" sz="2000" dirty="0" smtClean="0"/>
              <a:t>High power consumption: it limits operation time and requires bulky spare batteries. </a:t>
            </a:r>
          </a:p>
          <a:p>
            <a:pPr marL="342900" indent="-342900">
              <a:buFont typeface="Arial" pitchFamily="34" charset="0"/>
              <a:buChar char="•"/>
            </a:pPr>
            <a:r>
              <a:rPr lang="en-US" sz="2000" dirty="0" smtClean="0"/>
              <a:t>Low resolution: typically it is less than 100k pixels, and it does not allow reliable recognition and identification of the potential target </a:t>
            </a:r>
            <a:endParaRPr lang="en-US" sz="2000" dirty="0"/>
          </a:p>
        </p:txBody>
      </p:sp>
      <p:sp>
        <p:nvSpPr>
          <p:cNvPr id="45" name="TextBox 44"/>
          <p:cNvSpPr txBox="1"/>
          <p:nvPr/>
        </p:nvSpPr>
        <p:spPr>
          <a:xfrm>
            <a:off x="775907" y="1047890"/>
            <a:ext cx="7905428" cy="707886"/>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sz="2800">
                <a:solidFill>
                  <a:schemeClr val="bg1"/>
                </a:solidFill>
                <a:latin typeface="Arial Black" pitchFamily="34" charset="0"/>
              </a:defRPr>
            </a:lvl1pPr>
          </a:lstStyle>
          <a:p>
            <a:r>
              <a:rPr lang="en-US" sz="2000" dirty="0" smtClean="0"/>
              <a:t>We propose novel patented device to fill the gap between telescopic sights and thermal sights.  </a:t>
            </a:r>
            <a:endParaRPr lang="en-US" sz="2000" dirty="0"/>
          </a:p>
        </p:txBody>
      </p:sp>
    </p:spTree>
    <p:extLst>
      <p:ext uri="{BB962C8B-B14F-4D97-AF65-F5344CB8AC3E}">
        <p14:creationId xmlns:p14="http://schemas.microsoft.com/office/powerpoint/2010/main" val="153017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805" y="12740"/>
            <a:ext cx="9144000" cy="6858000"/>
          </a:xfrm>
          <a:prstGeom prst="rect">
            <a:avLst/>
          </a:prstGeom>
          <a:pattFill prst="pct80">
            <a:fgClr>
              <a:srgbClr val="B4BA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52400" y="152400"/>
            <a:ext cx="8839200" cy="6553200"/>
          </a:xfrm>
          <a:prstGeom prst="rect">
            <a:avLst/>
          </a:prstGeom>
          <a:noFill/>
          <a:ln w="38100">
            <a:solidFill>
              <a:schemeClr val="bg1">
                <a:lumMod val="85000"/>
              </a:schemeClr>
            </a:solidFill>
          </a:ln>
          <a:effectLst>
            <a:outerShdw blurRad="50800" dist="254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28561" y="395005"/>
            <a:ext cx="6013890" cy="954107"/>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a:defRPr sz="2800">
                <a:solidFill>
                  <a:schemeClr val="bg1"/>
                </a:solidFill>
                <a:latin typeface="Arial Black" pitchFamily="34" charset="0"/>
              </a:defRPr>
            </a:lvl1pPr>
          </a:lstStyle>
          <a:p>
            <a:pPr algn="ctr"/>
            <a:r>
              <a:rPr lang="en-US" dirty="0" smtClean="0"/>
              <a:t>What is current price range?</a:t>
            </a:r>
            <a:br>
              <a:rPr lang="en-US" dirty="0" smtClean="0"/>
            </a:br>
            <a:endParaRPr lang="en-US" dirty="0"/>
          </a:p>
        </p:txBody>
      </p:sp>
      <p:sp>
        <p:nvSpPr>
          <p:cNvPr id="65" name="Rectangle 64"/>
          <p:cNvSpPr/>
          <p:nvPr/>
        </p:nvSpPr>
        <p:spPr>
          <a:xfrm>
            <a:off x="2890318" y="5440778"/>
            <a:ext cx="6101282" cy="369332"/>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p:cNvSpPr txBox="1"/>
          <p:nvPr/>
        </p:nvSpPr>
        <p:spPr>
          <a:xfrm>
            <a:off x="2890318" y="5426060"/>
            <a:ext cx="6101282" cy="369332"/>
          </a:xfrm>
          <a:prstGeom prst="rect">
            <a:avLst/>
          </a:prstGeom>
          <a:noFill/>
        </p:spPr>
        <p:txBody>
          <a:bodyPr wrap="square" rtlCol="0">
            <a:spAutoFit/>
          </a:bodyPr>
          <a:lstStyle/>
          <a:p>
            <a:r>
              <a:rPr lang="en-US" b="1" dirty="0" smtClean="0"/>
              <a:t>Existing thermal scopes are not affordable for widespread use. </a:t>
            </a:r>
            <a:endParaRPr lang="en-US" sz="1200" dirty="0"/>
          </a:p>
        </p:txBody>
      </p:sp>
      <p:sp>
        <p:nvSpPr>
          <p:cNvPr id="41" name="Rectangle 40"/>
          <p:cNvSpPr/>
          <p:nvPr/>
        </p:nvSpPr>
        <p:spPr>
          <a:xfrm>
            <a:off x="3434858" y="4064342"/>
            <a:ext cx="1874197" cy="1166339"/>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FF0000"/>
                </a:solidFill>
              </a:rPr>
              <a:t>$$$</a:t>
            </a:r>
            <a:endParaRPr lang="en-US" sz="4400" b="1" dirty="0">
              <a:solidFill>
                <a:srgbClr val="FF0000"/>
              </a:solidFill>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4" y="6309168"/>
            <a:ext cx="2890582" cy="544845"/>
          </a:xfrm>
          <a:prstGeom prst="rect">
            <a:avLst/>
          </a:prstGeom>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1023" t="40758" r="22614" b="15303"/>
          <a:stretch/>
        </p:blipFill>
        <p:spPr>
          <a:xfrm>
            <a:off x="740140" y="1286212"/>
            <a:ext cx="2150177" cy="1257160"/>
          </a:xfrm>
          <a:prstGeom prst="rect">
            <a:avLst/>
          </a:prstGeom>
        </p:spPr>
      </p:pic>
      <p:sp>
        <p:nvSpPr>
          <p:cNvPr id="22" name="Rectangle 21"/>
          <p:cNvSpPr/>
          <p:nvPr/>
        </p:nvSpPr>
        <p:spPr>
          <a:xfrm>
            <a:off x="710818" y="2583913"/>
            <a:ext cx="2179499" cy="424180"/>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1261065" y="2573613"/>
            <a:ext cx="1273186" cy="276999"/>
          </a:xfrm>
          <a:prstGeom prst="rect">
            <a:avLst/>
          </a:prstGeom>
          <a:noFill/>
        </p:spPr>
        <p:txBody>
          <a:bodyPr wrap="square" rtlCol="0">
            <a:spAutoFit/>
          </a:bodyPr>
          <a:lstStyle/>
          <a:p>
            <a:r>
              <a:rPr lang="en-US" sz="1200" b="1" dirty="0" err="1" smtClean="0"/>
              <a:t>ThOR</a:t>
            </a:r>
            <a:r>
              <a:rPr lang="en-US" sz="1200" b="1" dirty="0" smtClean="0"/>
              <a:t> (50 mm)</a:t>
            </a:r>
            <a:endParaRPr lang="en-US" sz="1200" b="1" i="1" dirty="0"/>
          </a:p>
        </p:txBody>
      </p:sp>
      <p:sp>
        <p:nvSpPr>
          <p:cNvPr id="20" name="TextBox 19"/>
          <p:cNvSpPr txBox="1"/>
          <p:nvPr/>
        </p:nvSpPr>
        <p:spPr>
          <a:xfrm>
            <a:off x="1502430" y="2737438"/>
            <a:ext cx="799107" cy="276999"/>
          </a:xfrm>
          <a:prstGeom prst="rect">
            <a:avLst/>
          </a:prstGeom>
          <a:noFill/>
        </p:spPr>
        <p:txBody>
          <a:bodyPr wrap="square" rtlCol="0">
            <a:spAutoFit/>
          </a:bodyPr>
          <a:lstStyle/>
          <a:p>
            <a:r>
              <a:rPr lang="en-US" sz="1200" b="1" dirty="0" smtClean="0"/>
              <a:t>$3500</a:t>
            </a:r>
            <a:endParaRPr lang="en-US" sz="1200" b="1"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0884" y="1212162"/>
            <a:ext cx="2162147" cy="2071110"/>
          </a:xfrm>
          <a:prstGeom prst="rect">
            <a:avLst/>
          </a:prstGeom>
        </p:spPr>
      </p:pic>
      <p:sp>
        <p:nvSpPr>
          <p:cNvPr id="23" name="Rectangle 22"/>
          <p:cNvSpPr/>
          <p:nvPr/>
        </p:nvSpPr>
        <p:spPr>
          <a:xfrm>
            <a:off x="3273532" y="3236798"/>
            <a:ext cx="2179499" cy="424180"/>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3854933" y="3226498"/>
            <a:ext cx="1119567" cy="276999"/>
          </a:xfrm>
          <a:prstGeom prst="rect">
            <a:avLst/>
          </a:prstGeom>
          <a:noFill/>
        </p:spPr>
        <p:txBody>
          <a:bodyPr wrap="square" rtlCol="0">
            <a:spAutoFit/>
          </a:bodyPr>
          <a:lstStyle/>
          <a:p>
            <a:r>
              <a:rPr lang="en-US" sz="1200" b="1" dirty="0" smtClean="0"/>
              <a:t>Zeus  (75 mm)</a:t>
            </a:r>
            <a:endParaRPr lang="en-US" sz="1200" b="1" i="1" dirty="0"/>
          </a:p>
        </p:txBody>
      </p:sp>
      <p:sp>
        <p:nvSpPr>
          <p:cNvPr id="25" name="TextBox 24"/>
          <p:cNvSpPr txBox="1"/>
          <p:nvPr/>
        </p:nvSpPr>
        <p:spPr>
          <a:xfrm>
            <a:off x="4065144" y="3390323"/>
            <a:ext cx="799107" cy="276999"/>
          </a:xfrm>
          <a:prstGeom prst="rect">
            <a:avLst/>
          </a:prstGeom>
          <a:noFill/>
        </p:spPr>
        <p:txBody>
          <a:bodyPr wrap="square" rtlCol="0">
            <a:spAutoFit/>
          </a:bodyPr>
          <a:lstStyle/>
          <a:p>
            <a:r>
              <a:rPr lang="en-US" sz="1200" b="1" dirty="0" smtClean="0"/>
              <a:t>$4800</a:t>
            </a:r>
            <a:endParaRPr lang="en-US" sz="1200" b="1"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6392" y="1184638"/>
            <a:ext cx="2690634" cy="1669371"/>
          </a:xfrm>
          <a:prstGeom prst="rect">
            <a:avLst/>
          </a:prstGeom>
        </p:spPr>
      </p:pic>
      <p:sp>
        <p:nvSpPr>
          <p:cNvPr id="26" name="Rectangle 25"/>
          <p:cNvSpPr/>
          <p:nvPr/>
        </p:nvSpPr>
        <p:spPr>
          <a:xfrm>
            <a:off x="5796393" y="2755902"/>
            <a:ext cx="2690634" cy="424180"/>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6487682" y="2745602"/>
            <a:ext cx="1805035" cy="276999"/>
          </a:xfrm>
          <a:prstGeom prst="rect">
            <a:avLst/>
          </a:prstGeom>
          <a:noFill/>
        </p:spPr>
        <p:txBody>
          <a:bodyPr wrap="square" rtlCol="0">
            <a:spAutoFit/>
          </a:bodyPr>
          <a:lstStyle/>
          <a:p>
            <a:r>
              <a:rPr lang="en-US" sz="1200" b="1" dirty="0" smtClean="0"/>
              <a:t>Overlord  (50 mm)</a:t>
            </a:r>
            <a:endParaRPr lang="en-US" sz="1200" b="1" i="1" dirty="0"/>
          </a:p>
        </p:txBody>
      </p:sp>
      <p:sp>
        <p:nvSpPr>
          <p:cNvPr id="28" name="TextBox 27"/>
          <p:cNvSpPr txBox="1"/>
          <p:nvPr/>
        </p:nvSpPr>
        <p:spPr>
          <a:xfrm>
            <a:off x="6955940" y="2929463"/>
            <a:ext cx="799107" cy="276999"/>
          </a:xfrm>
          <a:prstGeom prst="rect">
            <a:avLst/>
          </a:prstGeom>
          <a:noFill/>
        </p:spPr>
        <p:txBody>
          <a:bodyPr wrap="square" rtlCol="0">
            <a:spAutoFit/>
          </a:bodyPr>
          <a:lstStyle/>
          <a:p>
            <a:r>
              <a:rPr lang="en-US" sz="1200" b="1" dirty="0" smtClean="0"/>
              <a:t>$7900</a:t>
            </a:r>
            <a:endParaRPr lang="en-US" sz="1200" b="1" dirty="0"/>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4515" y="3041317"/>
            <a:ext cx="2467406" cy="1530872"/>
          </a:xfrm>
          <a:prstGeom prst="rect">
            <a:avLst/>
          </a:prstGeom>
        </p:spPr>
      </p:pic>
      <p:sp>
        <p:nvSpPr>
          <p:cNvPr id="30" name="Rectangle 29"/>
          <p:cNvSpPr/>
          <p:nvPr/>
        </p:nvSpPr>
        <p:spPr>
          <a:xfrm>
            <a:off x="604516" y="4435422"/>
            <a:ext cx="2467406" cy="424180"/>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1251080" y="4435422"/>
            <a:ext cx="1406212" cy="276999"/>
          </a:xfrm>
          <a:prstGeom prst="rect">
            <a:avLst/>
          </a:prstGeom>
          <a:noFill/>
        </p:spPr>
        <p:txBody>
          <a:bodyPr wrap="square" rtlCol="0">
            <a:spAutoFit/>
          </a:bodyPr>
          <a:lstStyle/>
          <a:p>
            <a:r>
              <a:rPr lang="en-US" sz="1200" b="1" dirty="0" smtClean="0"/>
              <a:t>Goliath (75 mm)</a:t>
            </a:r>
            <a:endParaRPr lang="en-US" sz="1200" b="1" i="1" dirty="0"/>
          </a:p>
        </p:txBody>
      </p:sp>
      <p:sp>
        <p:nvSpPr>
          <p:cNvPr id="32" name="TextBox 31"/>
          <p:cNvSpPr txBox="1"/>
          <p:nvPr/>
        </p:nvSpPr>
        <p:spPr>
          <a:xfrm>
            <a:off x="1439344" y="4588947"/>
            <a:ext cx="799107" cy="276999"/>
          </a:xfrm>
          <a:prstGeom prst="rect">
            <a:avLst/>
          </a:prstGeom>
          <a:noFill/>
        </p:spPr>
        <p:txBody>
          <a:bodyPr wrap="square" rtlCol="0">
            <a:spAutoFit/>
          </a:bodyPr>
          <a:lstStyle/>
          <a:p>
            <a:r>
              <a:rPr lang="en-US" sz="1200" b="1" dirty="0" smtClean="0"/>
              <a:t>$7000</a:t>
            </a:r>
            <a:endParaRPr lang="en-US" sz="1200" b="1" dirty="0"/>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34798" y="3168057"/>
            <a:ext cx="2613823" cy="1621715"/>
          </a:xfrm>
          <a:prstGeom prst="rect">
            <a:avLst/>
          </a:prstGeom>
        </p:spPr>
      </p:pic>
      <p:sp>
        <p:nvSpPr>
          <p:cNvPr id="36" name="Rectangle 35"/>
          <p:cNvSpPr/>
          <p:nvPr/>
        </p:nvSpPr>
        <p:spPr>
          <a:xfrm>
            <a:off x="5837081" y="4714557"/>
            <a:ext cx="2611540" cy="424180"/>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6489966" y="4704257"/>
            <a:ext cx="1805035" cy="276999"/>
          </a:xfrm>
          <a:prstGeom prst="rect">
            <a:avLst/>
          </a:prstGeom>
          <a:noFill/>
        </p:spPr>
        <p:txBody>
          <a:bodyPr wrap="square" rtlCol="0">
            <a:spAutoFit/>
          </a:bodyPr>
          <a:lstStyle/>
          <a:p>
            <a:r>
              <a:rPr lang="en-US" sz="1200" b="1" dirty="0" smtClean="0"/>
              <a:t>Hellhound (25 mm)</a:t>
            </a:r>
            <a:endParaRPr lang="en-US" sz="1200" b="1" i="1" dirty="0"/>
          </a:p>
        </p:txBody>
      </p:sp>
      <p:sp>
        <p:nvSpPr>
          <p:cNvPr id="39" name="TextBox 38"/>
          <p:cNvSpPr txBox="1"/>
          <p:nvPr/>
        </p:nvSpPr>
        <p:spPr>
          <a:xfrm>
            <a:off x="6912421" y="4880226"/>
            <a:ext cx="799107" cy="276999"/>
          </a:xfrm>
          <a:prstGeom prst="rect">
            <a:avLst/>
          </a:prstGeom>
          <a:noFill/>
        </p:spPr>
        <p:txBody>
          <a:bodyPr wrap="square" rtlCol="0">
            <a:spAutoFit/>
          </a:bodyPr>
          <a:lstStyle/>
          <a:p>
            <a:r>
              <a:rPr lang="en-US" sz="1200" b="1" dirty="0" smtClean="0"/>
              <a:t>$3000</a:t>
            </a:r>
            <a:endParaRPr lang="en-US" sz="1200" b="1" dirty="0"/>
          </a:p>
        </p:txBody>
      </p:sp>
      <p:sp>
        <p:nvSpPr>
          <p:cNvPr id="29" name="Rectangle 28"/>
          <p:cNvSpPr/>
          <p:nvPr/>
        </p:nvSpPr>
        <p:spPr>
          <a:xfrm>
            <a:off x="2890318" y="5901638"/>
            <a:ext cx="6111911" cy="369332"/>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2958990" y="5892202"/>
            <a:ext cx="6032610" cy="369332"/>
          </a:xfrm>
          <a:prstGeom prst="rect">
            <a:avLst/>
          </a:prstGeom>
          <a:noFill/>
        </p:spPr>
        <p:txBody>
          <a:bodyPr wrap="square" rtlCol="0">
            <a:spAutoFit/>
          </a:bodyPr>
          <a:lstStyle/>
          <a:p>
            <a:r>
              <a:rPr lang="en-US" dirty="0" smtClean="0"/>
              <a:t>Infrared optics cost is the main limit of the thermal scope use.</a:t>
            </a:r>
            <a:endParaRPr lang="en-US" sz="1200" dirty="0"/>
          </a:p>
        </p:txBody>
      </p:sp>
      <p:sp>
        <p:nvSpPr>
          <p:cNvPr id="34" name="Rectangle 33"/>
          <p:cNvSpPr/>
          <p:nvPr/>
        </p:nvSpPr>
        <p:spPr>
          <a:xfrm>
            <a:off x="2891158" y="6362498"/>
            <a:ext cx="6100442" cy="369332"/>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2890317" y="6353062"/>
            <a:ext cx="6182187" cy="369332"/>
          </a:xfrm>
          <a:prstGeom prst="rect">
            <a:avLst/>
          </a:prstGeom>
          <a:noFill/>
        </p:spPr>
        <p:txBody>
          <a:bodyPr wrap="square" rtlCol="0">
            <a:spAutoFit/>
          </a:bodyPr>
          <a:lstStyle/>
          <a:p>
            <a:r>
              <a:rPr lang="en-US" dirty="0" smtClean="0"/>
              <a:t>High-resolution sensor array may constitute big part of the cost.</a:t>
            </a:r>
            <a:endParaRPr lang="en-US" sz="1200" dirty="0"/>
          </a:p>
        </p:txBody>
      </p:sp>
    </p:spTree>
    <p:extLst>
      <p:ext uri="{BB962C8B-B14F-4D97-AF65-F5344CB8AC3E}">
        <p14:creationId xmlns:p14="http://schemas.microsoft.com/office/powerpoint/2010/main" val="4173882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805" y="0"/>
            <a:ext cx="9144000" cy="6858000"/>
          </a:xfrm>
          <a:prstGeom prst="rect">
            <a:avLst/>
          </a:prstGeom>
          <a:pattFill prst="pct80">
            <a:fgClr>
              <a:srgbClr val="B4BA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52400" y="152400"/>
            <a:ext cx="8839200" cy="6553200"/>
          </a:xfrm>
          <a:prstGeom prst="rect">
            <a:avLst/>
          </a:prstGeom>
          <a:noFill/>
          <a:ln w="38100">
            <a:solidFill>
              <a:schemeClr val="bg1">
                <a:lumMod val="85000"/>
              </a:schemeClr>
            </a:solidFill>
          </a:ln>
          <a:effectLst>
            <a:outerShdw blurRad="50800" dist="254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694936" y="395005"/>
            <a:ext cx="3681137" cy="523220"/>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a:defRPr sz="2800">
                <a:solidFill>
                  <a:schemeClr val="bg1"/>
                </a:solidFill>
                <a:latin typeface="Arial Black" pitchFamily="34" charset="0"/>
              </a:defRPr>
            </a:lvl1pPr>
          </a:lstStyle>
          <a:p>
            <a:pPr algn="ctr"/>
            <a:r>
              <a:rPr lang="en-US" dirty="0" smtClean="0"/>
              <a:t>Proposed Product</a:t>
            </a:r>
            <a:endParaRPr lang="en-US" dirty="0"/>
          </a:p>
        </p:txBody>
      </p:sp>
      <p:sp>
        <p:nvSpPr>
          <p:cNvPr id="65" name="Rectangle 64"/>
          <p:cNvSpPr/>
          <p:nvPr/>
        </p:nvSpPr>
        <p:spPr>
          <a:xfrm>
            <a:off x="3112610" y="5898178"/>
            <a:ext cx="5802565" cy="747211"/>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p:cNvSpPr txBox="1"/>
          <p:nvPr/>
        </p:nvSpPr>
        <p:spPr>
          <a:xfrm>
            <a:off x="3126955" y="5953229"/>
            <a:ext cx="5798251" cy="646331"/>
          </a:xfrm>
          <a:prstGeom prst="rect">
            <a:avLst/>
          </a:prstGeom>
          <a:noFill/>
        </p:spPr>
        <p:txBody>
          <a:bodyPr wrap="square" rtlCol="0">
            <a:spAutoFit/>
          </a:bodyPr>
          <a:lstStyle/>
          <a:p>
            <a:r>
              <a:rPr lang="en-US" b="1" dirty="0" smtClean="0"/>
              <a:t>The hybrid device doesn’t substitute thermal scopes but is designed to fill the gap between them and ordinary scopes.</a:t>
            </a:r>
            <a:endParaRPr lang="en-US" sz="1200"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4" y="6309168"/>
            <a:ext cx="2890582" cy="544845"/>
          </a:xfrm>
          <a:prstGeom prst="rect">
            <a:avLst/>
          </a:prstGeom>
        </p:spPr>
      </p:pic>
      <p:sp>
        <p:nvSpPr>
          <p:cNvPr id="45" name="TextBox 44"/>
          <p:cNvSpPr txBox="1"/>
          <p:nvPr/>
        </p:nvSpPr>
        <p:spPr>
          <a:xfrm>
            <a:off x="602560" y="1086295"/>
            <a:ext cx="8215172" cy="1323439"/>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sz="2800">
                <a:solidFill>
                  <a:schemeClr val="bg1"/>
                </a:solidFill>
                <a:latin typeface="Arial Black" pitchFamily="34" charset="0"/>
              </a:defRPr>
            </a:lvl1pPr>
          </a:lstStyle>
          <a:p>
            <a:r>
              <a:rPr lang="en-US" sz="2000" dirty="0" smtClean="0"/>
              <a:t>We propose to fill the gap between telescopic sights and thermal vision sights with a novel device, </a:t>
            </a:r>
            <a:r>
              <a:rPr lang="en-US" sz="2000" dirty="0"/>
              <a:t>as represented by </a:t>
            </a:r>
            <a:r>
              <a:rPr lang="en-US" sz="2000" dirty="0">
                <a:solidFill>
                  <a:srgbClr val="FFFF00"/>
                </a:solidFill>
              </a:rPr>
              <a:t>U.S. Patent No. 9,261,408</a:t>
            </a:r>
            <a:r>
              <a:rPr lang="en-US" sz="2000" dirty="0"/>
              <a:t>, entitled Bolometric Infrared Quadrant Detectors and Uses with Firearm </a:t>
            </a:r>
            <a:r>
              <a:rPr lang="en-US" sz="2000" dirty="0" smtClean="0"/>
              <a:t>Applications. </a:t>
            </a:r>
            <a:endParaRPr lang="en-US" sz="2000" dirty="0"/>
          </a:p>
        </p:txBody>
      </p:sp>
      <p:sp>
        <p:nvSpPr>
          <p:cNvPr id="11" name="TextBox 10"/>
          <p:cNvSpPr txBox="1"/>
          <p:nvPr/>
        </p:nvSpPr>
        <p:spPr>
          <a:xfrm>
            <a:off x="602560" y="2699305"/>
            <a:ext cx="8215172" cy="3170099"/>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sz="2800">
                <a:solidFill>
                  <a:schemeClr val="bg1"/>
                </a:solidFill>
                <a:latin typeface="Arial Black" pitchFamily="34" charset="0"/>
              </a:defRPr>
            </a:lvl1pPr>
          </a:lstStyle>
          <a:p>
            <a:pPr lvl="0"/>
            <a:r>
              <a:rPr lang="en-US" sz="2000" dirty="0" smtClean="0"/>
              <a:t>Proposed device includes special thermal sensor, active (motorized) bipod with support electronics, and optical day/night sight. It provides </a:t>
            </a:r>
            <a:r>
              <a:rPr lang="en-US" sz="2000" dirty="0"/>
              <a:t>infantry/marine squads great advantage during crossfire in urban conditions because its Active Bipod System described in the patent is designed to improve </a:t>
            </a:r>
            <a:r>
              <a:rPr lang="en-US" sz="2000" dirty="0" smtClean="0"/>
              <a:t>the average </a:t>
            </a:r>
            <a:r>
              <a:rPr lang="en-US" sz="2000" dirty="0"/>
              <a:t>aiming accuracy of small arms at least three times in both vertical and horizontal direction, and to reduce average aiming time at least twice. It must result in about twenty times better fire efficiency</a:t>
            </a:r>
            <a:r>
              <a:rPr lang="en-US" sz="2000" dirty="0" smtClean="0"/>
              <a:t>.</a:t>
            </a:r>
            <a:endParaRPr lang="en-US" sz="2000" dirty="0"/>
          </a:p>
        </p:txBody>
      </p:sp>
    </p:spTree>
    <p:extLst>
      <p:ext uri="{BB962C8B-B14F-4D97-AF65-F5344CB8AC3E}">
        <p14:creationId xmlns:p14="http://schemas.microsoft.com/office/powerpoint/2010/main" val="3141213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 y="0"/>
            <a:ext cx="9144000" cy="6858000"/>
          </a:xfrm>
          <a:prstGeom prst="rect">
            <a:avLst/>
          </a:prstGeom>
          <a:pattFill prst="pct80">
            <a:fgClr>
              <a:srgbClr val="B4BA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52400" y="152400"/>
            <a:ext cx="8839200" cy="6553200"/>
          </a:xfrm>
          <a:prstGeom prst="rect">
            <a:avLst/>
          </a:prstGeom>
          <a:noFill/>
          <a:ln w="38100">
            <a:solidFill>
              <a:schemeClr val="bg1">
                <a:lumMod val="85000"/>
              </a:schemeClr>
            </a:solidFill>
          </a:ln>
          <a:effectLst>
            <a:outerShdw blurRad="50800" dist="254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766965" y="279790"/>
            <a:ext cx="3681137" cy="523220"/>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a:defRPr sz="2800">
                <a:solidFill>
                  <a:schemeClr val="bg1"/>
                </a:solidFill>
                <a:latin typeface="Arial Black" pitchFamily="34" charset="0"/>
              </a:defRPr>
            </a:lvl1pPr>
          </a:lstStyle>
          <a:p>
            <a:pPr algn="ctr"/>
            <a:r>
              <a:rPr lang="en-US" dirty="0" smtClean="0"/>
              <a:t>Proposed Product</a:t>
            </a:r>
            <a:endParaRPr lang="en-US" sz="2000" dirty="0"/>
          </a:p>
        </p:txBody>
      </p:sp>
      <p:sp>
        <p:nvSpPr>
          <p:cNvPr id="11" name="Rectangle 10"/>
          <p:cNvSpPr/>
          <p:nvPr/>
        </p:nvSpPr>
        <p:spPr>
          <a:xfrm>
            <a:off x="3328578" y="1583857"/>
            <a:ext cx="5516758" cy="2029994"/>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4" y="6309168"/>
            <a:ext cx="2890582" cy="54484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031" y="1576528"/>
            <a:ext cx="2886726" cy="202999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pic>
      <p:sp>
        <p:nvSpPr>
          <p:cNvPr id="5" name="Rectangle 4"/>
          <p:cNvSpPr/>
          <p:nvPr/>
        </p:nvSpPr>
        <p:spPr>
          <a:xfrm>
            <a:off x="3356170" y="1575196"/>
            <a:ext cx="5485091" cy="2031325"/>
          </a:xfrm>
          <a:prstGeom prst="rect">
            <a:avLst/>
          </a:prstGeom>
        </p:spPr>
        <p:txBody>
          <a:bodyPr wrap="square">
            <a:spAutoFit/>
          </a:bodyPr>
          <a:lstStyle/>
          <a:p>
            <a:r>
              <a:rPr lang="en-US" sz="1400" dirty="0"/>
              <a:t>U.S. Patent No. </a:t>
            </a:r>
            <a:r>
              <a:rPr lang="en-US" sz="1400" dirty="0" smtClean="0"/>
              <a:t>9,261,408</a:t>
            </a:r>
            <a:r>
              <a:rPr lang="ru-RU" sz="1400" dirty="0" smtClean="0"/>
              <a:t> </a:t>
            </a:r>
            <a:r>
              <a:rPr lang="en-US" sz="1400" dirty="0" smtClean="0"/>
              <a:t>describes self-guided thermal tracking system</a:t>
            </a:r>
            <a:br>
              <a:rPr lang="en-US" sz="1400" dirty="0" smtClean="0"/>
            </a:br>
            <a:r>
              <a:rPr lang="en-US" sz="1400" dirty="0" smtClean="0"/>
              <a:t>attached to small arms (in the picture, to the top of the barrel). It consists of quadrant thermal detector, infrared optics, visible spectral range day/night scope, electronics, and motorized bipod. The system is designed to detect objects having certain temperatures and provide assisted fine aiming via active bipod.  Axes of the quadrant detector are 45</a:t>
            </a:r>
            <a:r>
              <a:rPr lang="en-US" sz="1400" baseline="30000" dirty="0" smtClean="0"/>
              <a:t>o</a:t>
            </a:r>
            <a:r>
              <a:rPr lang="en-US" sz="1400" dirty="0" smtClean="0"/>
              <a:t> tilted to coincide with directions of the motorized bipod legs. Legs are perpendicular to each other and to the barrel, providing fine aiming,  while coarse aiming remains manual. </a:t>
            </a:r>
            <a:endParaRPr lang="en-US" sz="1400" dirty="0"/>
          </a:p>
        </p:txBody>
      </p:sp>
      <p:pic>
        <p:nvPicPr>
          <p:cNvPr id="7" name="Heat tracking system 1.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375644" y="4010642"/>
            <a:ext cx="2857500" cy="2247900"/>
          </a:xfrm>
          <a:prstGeom prst="rect">
            <a:avLst/>
          </a:prstGeom>
        </p:spPr>
      </p:pic>
      <p:sp>
        <p:nvSpPr>
          <p:cNvPr id="64" name="Rectangle 63"/>
          <p:cNvSpPr/>
          <p:nvPr/>
        </p:nvSpPr>
        <p:spPr>
          <a:xfrm>
            <a:off x="3328578" y="3903486"/>
            <a:ext cx="5512683" cy="2462213"/>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p:cNvSpPr/>
          <p:nvPr/>
        </p:nvSpPr>
        <p:spPr>
          <a:xfrm>
            <a:off x="3356170" y="3923972"/>
            <a:ext cx="5489167" cy="2462213"/>
          </a:xfrm>
          <a:prstGeom prst="rect">
            <a:avLst/>
          </a:prstGeom>
        </p:spPr>
        <p:txBody>
          <a:bodyPr wrap="square">
            <a:spAutoFit/>
          </a:bodyPr>
          <a:lstStyle/>
          <a:p>
            <a:r>
              <a:rPr lang="en-US" sz="1400" dirty="0"/>
              <a:t>The video presents </a:t>
            </a:r>
            <a:r>
              <a:rPr lang="en-US" sz="1400" dirty="0" smtClean="0"/>
              <a:t>operation of a prototype tracking </a:t>
            </a:r>
            <a:r>
              <a:rPr lang="en-US" sz="1400" dirty="0"/>
              <a:t>system </a:t>
            </a:r>
            <a:r>
              <a:rPr lang="en-US" sz="1400" dirty="0" smtClean="0"/>
              <a:t>consisting of an array of microbolometers, reflection optics, and custom software, and demonstrates the high potential of the proposed approach. </a:t>
            </a:r>
            <a:br>
              <a:rPr lang="en-US" sz="1400" dirty="0" smtClean="0"/>
            </a:br>
            <a:r>
              <a:rPr lang="en-US" sz="1400" dirty="0" smtClean="0"/>
              <a:t>The model simulates a moving 12” large target ( ~ human head size) having temperature of T=35</a:t>
            </a:r>
            <a:r>
              <a:rPr lang="en-US" sz="1400" baseline="30000" dirty="0" smtClean="0"/>
              <a:t>o</a:t>
            </a:r>
            <a:r>
              <a:rPr lang="en-US" sz="1400" dirty="0" smtClean="0"/>
              <a:t>C (~human body temperature) in </a:t>
            </a:r>
            <a:r>
              <a:rPr lang="en-US" sz="1400" dirty="0"/>
              <a:t>23</a:t>
            </a:r>
            <a:r>
              <a:rPr lang="en-US" sz="1400" baseline="30000" dirty="0"/>
              <a:t>o</a:t>
            </a:r>
            <a:r>
              <a:rPr lang="en-US" sz="1400" dirty="0"/>
              <a:t>C </a:t>
            </a:r>
            <a:r>
              <a:rPr lang="en-US" sz="1400" dirty="0" smtClean="0"/>
              <a:t>(73.4</a:t>
            </a:r>
            <a:r>
              <a:rPr lang="en-US" sz="1400" baseline="30000" dirty="0"/>
              <a:t>o</a:t>
            </a:r>
            <a:r>
              <a:rPr lang="en-US" sz="1400" dirty="0" smtClean="0"/>
              <a:t>F) environment  at ~ 220 yards distance from the 3” dia. optics having F=500mm. The prototype system simulates quadrant detector </a:t>
            </a:r>
            <a:r>
              <a:rPr lang="en-US" sz="1400" dirty="0"/>
              <a:t>consisting of four 50x50 pixel micro-bolometer arrays </a:t>
            </a:r>
            <a:r>
              <a:rPr lang="en-US" sz="1400" dirty="0" smtClean="0"/>
              <a:t> (red squares).  </a:t>
            </a:r>
            <a:br>
              <a:rPr lang="en-US" sz="1400" dirty="0" smtClean="0"/>
            </a:br>
            <a:r>
              <a:rPr lang="en-US" sz="1400" dirty="0" smtClean="0"/>
              <a:t>While low signal-to-noise ratio doesn’t allow quality imaging for a thermal scope, the system provides reliable detection and precise tracking. </a:t>
            </a:r>
            <a:endParaRPr lang="en-US" sz="1400" dirty="0"/>
          </a:p>
        </p:txBody>
      </p:sp>
      <p:sp>
        <p:nvSpPr>
          <p:cNvPr id="65" name="TextBox 64"/>
          <p:cNvSpPr txBox="1"/>
          <p:nvPr/>
        </p:nvSpPr>
        <p:spPr>
          <a:xfrm>
            <a:off x="654819" y="732522"/>
            <a:ext cx="7905428" cy="707886"/>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sz="2800">
                <a:solidFill>
                  <a:schemeClr val="bg1"/>
                </a:solidFill>
                <a:latin typeface="Arial Black" pitchFamily="34" charset="0"/>
              </a:defRPr>
            </a:lvl1pPr>
          </a:lstStyle>
          <a:p>
            <a:r>
              <a:rPr lang="en-US" sz="2000" dirty="0" smtClean="0"/>
              <a:t>We propose novel patented device to fill the gap between telescopic sights and thermal sights.  </a:t>
            </a:r>
            <a:endParaRPr lang="en-US" sz="2000" dirty="0"/>
          </a:p>
        </p:txBody>
      </p:sp>
    </p:spTree>
    <p:extLst>
      <p:ext uri="{BB962C8B-B14F-4D97-AF65-F5344CB8AC3E}">
        <p14:creationId xmlns:p14="http://schemas.microsoft.com/office/powerpoint/2010/main" val="33237996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898" y="12624"/>
            <a:ext cx="9144000" cy="6858000"/>
          </a:xfrm>
          <a:prstGeom prst="rect">
            <a:avLst/>
          </a:prstGeom>
          <a:pattFill prst="pct80">
            <a:fgClr>
              <a:srgbClr val="B4BA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52400" y="152400"/>
            <a:ext cx="8839200" cy="6553200"/>
          </a:xfrm>
          <a:prstGeom prst="rect">
            <a:avLst/>
          </a:prstGeom>
          <a:noFill/>
          <a:ln w="38100">
            <a:solidFill>
              <a:schemeClr val="bg1">
                <a:lumMod val="85000"/>
              </a:schemeClr>
            </a:solidFill>
          </a:ln>
          <a:effectLst>
            <a:outerShdw blurRad="50800" dist="254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498130" y="279790"/>
            <a:ext cx="3951018" cy="523220"/>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a:defRPr sz="2800">
                <a:solidFill>
                  <a:schemeClr val="bg1"/>
                </a:solidFill>
                <a:latin typeface="Arial Black" pitchFamily="34" charset="0"/>
              </a:defRPr>
            </a:lvl1pPr>
          </a:lstStyle>
          <a:p>
            <a:r>
              <a:rPr lang="en-US" dirty="0" smtClean="0"/>
              <a:t>How does it work? </a:t>
            </a:r>
            <a:endParaRPr lang="en-US" dirty="0"/>
          </a:p>
        </p:txBody>
      </p:sp>
      <p:sp>
        <p:nvSpPr>
          <p:cNvPr id="65" name="Rectangle 64"/>
          <p:cNvSpPr/>
          <p:nvPr/>
        </p:nvSpPr>
        <p:spPr>
          <a:xfrm>
            <a:off x="2901217" y="4090463"/>
            <a:ext cx="5966560" cy="2321359"/>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4" y="6309168"/>
            <a:ext cx="2890582" cy="544845"/>
          </a:xfrm>
          <a:prstGeom prst="rect">
            <a:avLst/>
          </a:prstGeom>
        </p:spPr>
      </p:pic>
      <p:pic>
        <p:nvPicPr>
          <p:cNvPr id="20" name="Picture 19"/>
          <p:cNvPicPr/>
          <p:nvPr/>
        </p:nvPicPr>
        <p:blipFill>
          <a:blip r:embed="rId3">
            <a:extLst>
              <a:ext uri="{28A0092B-C50C-407E-A947-70E740481C1C}">
                <a14:useLocalDpi xmlns:a14="http://schemas.microsoft.com/office/drawing/2010/main" val="0"/>
              </a:ext>
            </a:extLst>
          </a:blip>
          <a:srcRect/>
          <a:stretch>
            <a:fillRect/>
          </a:stretch>
        </p:blipFill>
        <p:spPr bwMode="auto">
          <a:xfrm>
            <a:off x="309045" y="836833"/>
            <a:ext cx="2971800" cy="2338070"/>
          </a:xfrm>
          <a:prstGeom prst="rect">
            <a:avLst/>
          </a:prstGeom>
          <a:noFill/>
        </p:spPr>
      </p:pic>
      <p:sp>
        <p:nvSpPr>
          <p:cNvPr id="10" name="Rectangle 9"/>
          <p:cNvSpPr/>
          <p:nvPr/>
        </p:nvSpPr>
        <p:spPr>
          <a:xfrm>
            <a:off x="3360467" y="854060"/>
            <a:ext cx="5512683" cy="948686"/>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3383983" y="861883"/>
            <a:ext cx="5489167" cy="954107"/>
          </a:xfrm>
          <a:prstGeom prst="rect">
            <a:avLst/>
          </a:prstGeom>
        </p:spPr>
        <p:txBody>
          <a:bodyPr wrap="square">
            <a:spAutoFit/>
          </a:bodyPr>
          <a:lstStyle/>
          <a:p>
            <a:r>
              <a:rPr lang="en-US" sz="1400" dirty="0" smtClean="0"/>
              <a:t>Analysis of the error curve and signal-to-noise curves indicates that for the steady 12” target the system can provide an exceptional precision of the centering of ~0.6” with a corresponding time constant of </a:t>
            </a:r>
            <a:r>
              <a:rPr lang="en-US" sz="1400" dirty="0"/>
              <a:t>less than one </a:t>
            </a:r>
            <a:r>
              <a:rPr lang="en-US" sz="1400" dirty="0" smtClean="0"/>
              <a:t>second, which exceeds capabilities of the majority of best snipers. </a:t>
            </a:r>
            <a:endParaRPr lang="en-US" sz="1400" dirty="0"/>
          </a:p>
        </p:txBody>
      </p:sp>
      <p:graphicFrame>
        <p:nvGraphicFramePr>
          <p:cNvPr id="12" name="Chart 11"/>
          <p:cNvGraphicFramePr/>
          <p:nvPr>
            <p:extLst>
              <p:ext uri="{D42A27DB-BD31-4B8C-83A1-F6EECF244321}">
                <p14:modId xmlns:p14="http://schemas.microsoft.com/office/powerpoint/2010/main" val="3026517211"/>
              </p:ext>
            </p:extLst>
          </p:nvPr>
        </p:nvGraphicFramePr>
        <p:xfrm>
          <a:off x="3383983" y="1961192"/>
          <a:ext cx="3191202" cy="19970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extLst>
              <p:ext uri="{D42A27DB-BD31-4B8C-83A1-F6EECF244321}">
                <p14:modId xmlns:p14="http://schemas.microsoft.com/office/powerpoint/2010/main" val="4091687024"/>
              </p:ext>
            </p:extLst>
          </p:nvPr>
        </p:nvGraphicFramePr>
        <p:xfrm>
          <a:off x="6607464" y="1965566"/>
          <a:ext cx="2265686" cy="1997060"/>
        </p:xfrm>
        <a:graphic>
          <a:graphicData uri="http://schemas.openxmlformats.org/drawingml/2006/chart">
            <c:chart xmlns:c="http://schemas.openxmlformats.org/drawingml/2006/chart" xmlns:r="http://schemas.openxmlformats.org/officeDocument/2006/relationships" r:id="rId5"/>
          </a:graphicData>
        </a:graphic>
      </p:graphicFrame>
      <p:sp>
        <p:nvSpPr>
          <p:cNvPr id="15" name="Rectangle 14"/>
          <p:cNvSpPr/>
          <p:nvPr/>
        </p:nvSpPr>
        <p:spPr>
          <a:xfrm>
            <a:off x="2997394" y="4127757"/>
            <a:ext cx="5870383" cy="2246769"/>
          </a:xfrm>
          <a:prstGeom prst="rect">
            <a:avLst/>
          </a:prstGeom>
        </p:spPr>
        <p:txBody>
          <a:bodyPr wrap="square">
            <a:spAutoFit/>
          </a:bodyPr>
          <a:lstStyle/>
          <a:p>
            <a:r>
              <a:rPr lang="en-US" sz="1400" dirty="0" smtClean="0"/>
              <a:t>Signal averaging over the quadrant area significantly improves signal-to-noise ratio: for the 50x50 pixel quadrant corresponding improvement factor will be 50. This means that such sensor requires much smaller lens: same signal-to-noise ratio can be achieved with 7 times smaller lens. </a:t>
            </a:r>
          </a:p>
          <a:p>
            <a:r>
              <a:rPr lang="en-US" sz="1400" dirty="0" smtClean="0"/>
              <a:t>An additional advantage can be achieved using a thermoelectric cooler to freeze the sensor. Patented design of the sensor makes it analog device and eliminates the need for read-out integrated circuit (ROIC), which is normally located under the focal plane array. This design opens an opportunity to install a small TE cooler instead of ROIC - for further increase of the device sensitivity by reducing detector temperature.</a:t>
            </a:r>
            <a:endParaRPr lang="en-US" sz="1400" dirty="0"/>
          </a:p>
        </p:txBody>
      </p:sp>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l="14164" t="21249" r="21063" b="26878"/>
          <a:stretch/>
        </p:blipFill>
        <p:spPr>
          <a:xfrm>
            <a:off x="325963" y="3228150"/>
            <a:ext cx="2431084" cy="1460203"/>
          </a:xfrm>
          <a:prstGeom prst="rect">
            <a:avLst/>
          </a:prstGeom>
          <a:ln>
            <a:solidFill>
              <a:schemeClr val="tx1"/>
            </a:solidFill>
          </a:ln>
          <a:effectLst>
            <a:outerShdw blurRad="50800" dist="38100" dir="2700000" algn="tl" rotWithShape="0">
              <a:prstClr val="black">
                <a:alpha val="40000"/>
              </a:prstClr>
            </a:outerShdw>
          </a:effectLst>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6393" y="4765252"/>
            <a:ext cx="1941737" cy="1456303"/>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89209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898" y="10955"/>
            <a:ext cx="9144000" cy="6858000"/>
          </a:xfrm>
          <a:prstGeom prst="rect">
            <a:avLst/>
          </a:prstGeom>
          <a:pattFill prst="pct80">
            <a:fgClr>
              <a:srgbClr val="B4BA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52400" y="152400"/>
            <a:ext cx="8839200" cy="6553200"/>
          </a:xfrm>
          <a:prstGeom prst="rect">
            <a:avLst/>
          </a:prstGeom>
          <a:noFill/>
          <a:ln w="38100">
            <a:solidFill>
              <a:schemeClr val="bg1">
                <a:lumMod val="85000"/>
              </a:schemeClr>
            </a:solidFill>
          </a:ln>
          <a:effectLst>
            <a:outerShdw blurRad="50800" dist="254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498130" y="279790"/>
            <a:ext cx="3951018" cy="523220"/>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a:defRPr sz="2800">
                <a:solidFill>
                  <a:schemeClr val="bg1"/>
                </a:solidFill>
                <a:latin typeface="Arial Black" pitchFamily="34" charset="0"/>
              </a:defRPr>
            </a:lvl1pPr>
          </a:lstStyle>
          <a:p>
            <a:r>
              <a:rPr lang="en-US" dirty="0" smtClean="0"/>
              <a:t>How does it work? </a:t>
            </a:r>
            <a:endParaRPr lang="en-US" dirty="0"/>
          </a:p>
        </p:txBody>
      </p:sp>
      <p:sp>
        <p:nvSpPr>
          <p:cNvPr id="65" name="Rectangle 64"/>
          <p:cNvSpPr/>
          <p:nvPr/>
        </p:nvSpPr>
        <p:spPr>
          <a:xfrm>
            <a:off x="3360677" y="4921987"/>
            <a:ext cx="5513995" cy="1242816"/>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4" y="6309168"/>
            <a:ext cx="2890582" cy="544845"/>
          </a:xfrm>
          <a:prstGeom prst="rect">
            <a:avLst/>
          </a:prstGeom>
        </p:spPr>
      </p:pic>
      <p:sp>
        <p:nvSpPr>
          <p:cNvPr id="10" name="Rectangle 9"/>
          <p:cNvSpPr/>
          <p:nvPr/>
        </p:nvSpPr>
        <p:spPr>
          <a:xfrm>
            <a:off x="3360677" y="3617478"/>
            <a:ext cx="5512683" cy="1194102"/>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383165" y="4958619"/>
            <a:ext cx="5507548" cy="1169551"/>
          </a:xfrm>
          <a:prstGeom prst="rect">
            <a:avLst/>
          </a:prstGeom>
        </p:spPr>
        <p:txBody>
          <a:bodyPr wrap="square">
            <a:spAutoFit/>
          </a:bodyPr>
          <a:lstStyle/>
          <a:p>
            <a:r>
              <a:rPr lang="en-US" sz="1400" dirty="0" smtClean="0"/>
              <a:t>Active bipod has motorized legs, and these legs are perpendicular to each other (patented), providing an independent shift of the system axis in corresponding directions via a minor change in the legs length, and thus allows for assisted fine aiming (while the selection of targets and coarse aiming remain manual). </a:t>
            </a:r>
            <a:endParaRPr lang="en-US" sz="1400" dirty="0"/>
          </a:p>
        </p:txBody>
      </p:sp>
      <p:sp>
        <p:nvSpPr>
          <p:cNvPr id="23" name="Rectangle 22"/>
          <p:cNvSpPr/>
          <p:nvPr/>
        </p:nvSpPr>
        <p:spPr>
          <a:xfrm>
            <a:off x="3358763" y="2084825"/>
            <a:ext cx="5514597" cy="1418295"/>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p:cNvPicPr/>
          <p:nvPr/>
        </p:nvPicPr>
        <p:blipFill rotWithShape="1">
          <a:blip r:embed="rId3" cstate="print">
            <a:extLst>
              <a:ext uri="{28A0092B-C50C-407E-A947-70E740481C1C}">
                <a14:useLocalDpi xmlns:a14="http://schemas.microsoft.com/office/drawing/2010/main" val="0"/>
              </a:ext>
            </a:extLst>
          </a:blip>
          <a:srcRect l="7692" t="20914" r="6411" b="9615"/>
          <a:stretch/>
        </p:blipFill>
        <p:spPr bwMode="auto">
          <a:xfrm>
            <a:off x="620571" y="1009789"/>
            <a:ext cx="2277921" cy="2459725"/>
          </a:xfrm>
          <a:prstGeom prst="rect">
            <a:avLst/>
          </a:prstGeom>
          <a:ln>
            <a:solidFill>
              <a:schemeClr val="tx1"/>
            </a:solidFill>
          </a:ln>
          <a:effectLst>
            <a:outerShdw blurRad="38100" dist="50800" dir="2400000" algn="ctr" rotWithShape="0">
              <a:schemeClr val="bg1">
                <a:lumMod val="50000"/>
              </a:schemeClr>
            </a:outerShdw>
          </a:effectLst>
          <a:extLst>
            <a:ext uri="{53640926-AAD7-44D8-BBD7-CCE9431645EC}">
              <a14:shadowObscured xmlns:a14="http://schemas.microsoft.com/office/drawing/2010/main"/>
            </a:ext>
          </a:extLst>
        </p:spPr>
      </p:pic>
      <p:sp>
        <p:nvSpPr>
          <p:cNvPr id="2" name="Rectangle 1"/>
          <p:cNvSpPr/>
          <p:nvPr/>
        </p:nvSpPr>
        <p:spPr>
          <a:xfrm>
            <a:off x="3377319" y="2118125"/>
            <a:ext cx="5477487" cy="1384995"/>
          </a:xfrm>
          <a:prstGeom prst="rect">
            <a:avLst/>
          </a:prstGeom>
        </p:spPr>
        <p:txBody>
          <a:bodyPr wrap="square">
            <a:spAutoFit/>
          </a:bodyPr>
          <a:lstStyle/>
          <a:p>
            <a:r>
              <a:rPr lang="en-US" sz="1400" dirty="0" smtClean="0"/>
              <a:t>The </a:t>
            </a:r>
            <a:r>
              <a:rPr lang="en-US" sz="1400" dirty="0"/>
              <a:t>d</a:t>
            </a:r>
            <a:r>
              <a:rPr lang="en-US" sz="1400" dirty="0" smtClean="0"/>
              <a:t>esign of the proposed quadrant detector is focused on its simplification in order to reduce its cost, to improve its robustness, and to reduce its power consumption. The sensor is an analog device (as a difference from thermal imaging devices). The corresponding tracking system is based on simple operational amplifiers, and there is no need for ROIC /image processing electronics/software. </a:t>
            </a:r>
            <a:endParaRPr lang="en-US" sz="1400" dirty="0"/>
          </a:p>
        </p:txBody>
      </p:sp>
      <p:sp>
        <p:nvSpPr>
          <p:cNvPr id="26" name="Rectangle 25"/>
          <p:cNvSpPr/>
          <p:nvPr/>
        </p:nvSpPr>
        <p:spPr>
          <a:xfrm>
            <a:off x="3375037" y="3607171"/>
            <a:ext cx="5498323" cy="1169551"/>
          </a:xfrm>
          <a:prstGeom prst="rect">
            <a:avLst/>
          </a:prstGeom>
        </p:spPr>
        <p:txBody>
          <a:bodyPr wrap="square">
            <a:spAutoFit/>
          </a:bodyPr>
          <a:lstStyle/>
          <a:p>
            <a:r>
              <a:rPr lang="en-US" sz="1400" dirty="0" smtClean="0"/>
              <a:t>Proposed design of the device optical system is based not on refraction optics (lenses), but on reflection optics, i.e. main optical element must be a concave mirror. Mirrors are much less expensive than infrared lenses, and also have an additional advantage: they work for visible light as well. This allows building of a hybrid optical system.  </a:t>
            </a:r>
            <a:endParaRPr lang="en-US" sz="1400" dirty="0"/>
          </a:p>
        </p:txBody>
      </p:sp>
      <p:grpSp>
        <p:nvGrpSpPr>
          <p:cNvPr id="6" name="Group 5"/>
          <p:cNvGrpSpPr/>
          <p:nvPr/>
        </p:nvGrpSpPr>
        <p:grpSpPr>
          <a:xfrm>
            <a:off x="419841" y="3659430"/>
            <a:ext cx="2711956" cy="861851"/>
            <a:chOff x="403554" y="3995364"/>
            <a:chExt cx="2711956" cy="861851"/>
          </a:xfrm>
        </p:grpSpPr>
        <p:pic>
          <p:nvPicPr>
            <p:cNvPr id="27" name="Picture 26"/>
            <p:cNvPicPr/>
            <p:nvPr/>
          </p:nvPicPr>
          <p:blipFill rotWithShape="1">
            <a:blip r:embed="rId4">
              <a:extLst>
                <a:ext uri="{28A0092B-C50C-407E-A947-70E740481C1C}">
                  <a14:useLocalDpi xmlns:a14="http://schemas.microsoft.com/office/drawing/2010/main" val="0"/>
                </a:ext>
              </a:extLst>
            </a:blip>
            <a:srcRect l="18685" t="56493" r="20284" b="17649"/>
            <a:stretch/>
          </p:blipFill>
          <p:spPr bwMode="auto">
            <a:xfrm>
              <a:off x="403554" y="3995364"/>
              <a:ext cx="2711956" cy="861851"/>
            </a:xfrm>
            <a:prstGeom prst="rect">
              <a:avLst/>
            </a:prstGeom>
            <a:ln>
              <a:solidFill>
                <a:schemeClr val="tx1"/>
              </a:solidFill>
            </a:ln>
            <a:effectLst>
              <a:outerShdw blurRad="38100" dist="50800" dir="2400000" algn="ctr" rotWithShape="0">
                <a:schemeClr val="bg1">
                  <a:lumMod val="50000"/>
                </a:schemeClr>
              </a:outerShdw>
            </a:effectLst>
            <a:extLst>
              <a:ext uri="{53640926-AAD7-44D8-BBD7-CCE9431645EC}">
                <a14:shadowObscured xmlns:a14="http://schemas.microsoft.com/office/drawing/2010/main"/>
              </a:ext>
            </a:extLst>
          </p:spPr>
        </p:pic>
        <p:sp>
          <p:nvSpPr>
            <p:cNvPr id="5" name="Rectangle 4"/>
            <p:cNvSpPr/>
            <p:nvPr/>
          </p:nvSpPr>
          <p:spPr>
            <a:xfrm>
              <a:off x="1572658" y="4615939"/>
              <a:ext cx="221527" cy="160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034" y="4812119"/>
            <a:ext cx="2307570" cy="1353223"/>
          </a:xfrm>
          <a:prstGeom prst="rect">
            <a:avLst/>
          </a:prstGeom>
          <a:ln>
            <a:solidFill>
              <a:schemeClr val="tx1"/>
            </a:solidFill>
          </a:ln>
          <a:effectLst>
            <a:outerShdw blurRad="38100" dist="50800" dir="2400000" algn="ctr" rotWithShape="0">
              <a:schemeClr val="bg1">
                <a:lumMod val="50000"/>
              </a:schemeClr>
            </a:outerShdw>
          </a:effectLst>
        </p:spPr>
      </p:pic>
      <p:sp>
        <p:nvSpPr>
          <p:cNvPr id="34" name="Rectangle 33"/>
          <p:cNvSpPr/>
          <p:nvPr/>
        </p:nvSpPr>
        <p:spPr>
          <a:xfrm>
            <a:off x="3358762" y="838464"/>
            <a:ext cx="5514597" cy="1124041"/>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3378091" y="817460"/>
            <a:ext cx="5512622" cy="1169551"/>
          </a:xfrm>
          <a:prstGeom prst="rect">
            <a:avLst/>
          </a:prstGeom>
        </p:spPr>
        <p:txBody>
          <a:bodyPr wrap="square">
            <a:spAutoFit/>
          </a:bodyPr>
          <a:lstStyle/>
          <a:p>
            <a:r>
              <a:rPr lang="en-US" sz="1400" dirty="0" smtClean="0"/>
              <a:t>Proposed quadrant detector employs the same sort of sensitive elements (pixels) as are used in modern thermal viewers. However, those elements are connected differently to form quadrants. Eliminating individual access to pixels of the focal plane array allows great simplification of the electronics and a huge reduction in the sensor’s cost. </a:t>
            </a:r>
            <a:endParaRPr lang="en-US" sz="1400" dirty="0"/>
          </a:p>
        </p:txBody>
      </p:sp>
    </p:spTree>
    <p:extLst>
      <p:ext uri="{BB962C8B-B14F-4D97-AF65-F5344CB8AC3E}">
        <p14:creationId xmlns:p14="http://schemas.microsoft.com/office/powerpoint/2010/main" val="3864808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13725"/>
            <a:ext cx="9144000" cy="6885450"/>
          </a:xfrm>
          <a:prstGeom prst="rect">
            <a:avLst/>
          </a:prstGeom>
          <a:pattFill prst="pct80">
            <a:fgClr>
              <a:srgbClr val="B4BA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52400" y="152400"/>
            <a:ext cx="8839200" cy="6553200"/>
          </a:xfrm>
          <a:prstGeom prst="rect">
            <a:avLst/>
          </a:prstGeom>
          <a:noFill/>
          <a:ln w="38100">
            <a:solidFill>
              <a:schemeClr val="bg1">
                <a:lumMod val="85000"/>
              </a:schemeClr>
            </a:solidFill>
          </a:ln>
          <a:effectLst>
            <a:outerShdw blurRad="50800" dist="254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70640" y="3697835"/>
            <a:ext cx="2648803" cy="26113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4" y="6309168"/>
            <a:ext cx="2890582" cy="544845"/>
          </a:xfrm>
          <a:prstGeom prst="rect">
            <a:avLst/>
          </a:prstGeom>
        </p:spPr>
      </p:pic>
      <p:pic>
        <p:nvPicPr>
          <p:cNvPr id="2073" name="Picture 2072"/>
          <p:cNvPicPr>
            <a:picLocks noChangeAspect="1"/>
          </p:cNvPicPr>
          <p:nvPr/>
        </p:nvPicPr>
        <p:blipFill rotWithShape="1">
          <a:blip r:embed="rId3" cstate="print">
            <a:extLst>
              <a:ext uri="{28A0092B-C50C-407E-A947-70E740481C1C}">
                <a14:useLocalDpi xmlns:a14="http://schemas.microsoft.com/office/drawing/2010/main" val="0"/>
              </a:ext>
            </a:extLst>
          </a:blip>
          <a:srcRect l="40594" t="4840" r="-1781" b="41804"/>
          <a:stretch/>
        </p:blipFill>
        <p:spPr>
          <a:xfrm>
            <a:off x="577880" y="4294493"/>
            <a:ext cx="2112275" cy="1515617"/>
          </a:xfrm>
          <a:prstGeom prst="rect">
            <a:avLst/>
          </a:prstGeom>
        </p:spPr>
      </p:pic>
      <p:sp>
        <p:nvSpPr>
          <p:cNvPr id="73" name="Donut 72"/>
          <p:cNvSpPr/>
          <p:nvPr/>
        </p:nvSpPr>
        <p:spPr>
          <a:xfrm>
            <a:off x="324562" y="3736240"/>
            <a:ext cx="2649945" cy="2573135"/>
          </a:xfrm>
          <a:prstGeom prst="donut">
            <a:avLst>
              <a:gd name="adj" fmla="val 2171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1192360" y="4574409"/>
            <a:ext cx="874767" cy="890056"/>
            <a:chOff x="9801430" y="3151553"/>
            <a:chExt cx="874767" cy="890056"/>
          </a:xfrm>
        </p:grpSpPr>
        <p:sp>
          <p:nvSpPr>
            <p:cNvPr id="63" name="Rectangle 62"/>
            <p:cNvSpPr/>
            <p:nvPr/>
          </p:nvSpPr>
          <p:spPr>
            <a:xfrm rot="18945485">
              <a:off x="10064192" y="3669712"/>
              <a:ext cx="357733" cy="37189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rot="18945485">
              <a:off x="9801430" y="3401350"/>
              <a:ext cx="357733" cy="37189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rot="18945485">
              <a:off x="10058436" y="3151553"/>
              <a:ext cx="357733" cy="37439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rot="18945485">
              <a:off x="10318464" y="3416415"/>
              <a:ext cx="357733" cy="37189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270640" y="971080"/>
            <a:ext cx="8641125" cy="18050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270640" y="985527"/>
            <a:ext cx="2276240" cy="1689822"/>
            <a:chOff x="281964" y="934824"/>
            <a:chExt cx="2276240" cy="1689822"/>
          </a:xfrm>
          <a:solidFill>
            <a:schemeClr val="tx1"/>
          </a:solidFill>
        </p:grpSpPr>
        <p:pic>
          <p:nvPicPr>
            <p:cNvPr id="96" name="Picture 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971" y="1224346"/>
              <a:ext cx="1728225" cy="1113546"/>
            </a:xfrm>
            <a:prstGeom prst="rect">
              <a:avLst/>
            </a:prstGeom>
            <a:grpFill/>
          </p:spPr>
        </p:pic>
        <p:sp>
          <p:nvSpPr>
            <p:cNvPr id="97" name="Donut 96"/>
            <p:cNvSpPr/>
            <p:nvPr/>
          </p:nvSpPr>
          <p:spPr>
            <a:xfrm>
              <a:off x="281964" y="934824"/>
              <a:ext cx="2276240" cy="1689822"/>
            </a:xfrm>
            <a:prstGeom prst="donut">
              <a:avLst>
                <a:gd name="adj" fmla="val 1744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p:cNvCxnSpPr/>
            <p:nvPr/>
          </p:nvCxnSpPr>
          <p:spPr>
            <a:xfrm>
              <a:off x="1420085" y="1549306"/>
              <a:ext cx="0" cy="499265"/>
            </a:xfrm>
            <a:prstGeom prst="line">
              <a:avLst/>
            </a:prstGeom>
            <a:grpFill/>
            <a:ln>
              <a:solidFill>
                <a:srgbClr val="CCFF99"/>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126874" y="1781119"/>
              <a:ext cx="614480" cy="0"/>
            </a:xfrm>
            <a:prstGeom prst="line">
              <a:avLst/>
            </a:prstGeom>
            <a:grpFill/>
            <a:ln>
              <a:solidFill>
                <a:srgbClr val="CCFF99"/>
              </a:solidFill>
            </a:ln>
          </p:spPr>
          <p:style>
            <a:lnRef idx="1">
              <a:schemeClr val="accent1"/>
            </a:lnRef>
            <a:fillRef idx="0">
              <a:schemeClr val="accent1"/>
            </a:fillRef>
            <a:effectRef idx="0">
              <a:schemeClr val="accent1"/>
            </a:effectRef>
            <a:fontRef idx="minor">
              <a:schemeClr val="tx1"/>
            </a:fontRef>
          </p:style>
        </p:cxnSp>
      </p:grpSp>
      <p:grpSp>
        <p:nvGrpSpPr>
          <p:cNvPr id="100" name="Group 99"/>
          <p:cNvGrpSpPr/>
          <p:nvPr/>
        </p:nvGrpSpPr>
        <p:grpSpPr>
          <a:xfrm>
            <a:off x="2344510" y="971080"/>
            <a:ext cx="2304300" cy="1704269"/>
            <a:chOff x="220918" y="932676"/>
            <a:chExt cx="2304300" cy="1689823"/>
          </a:xfrm>
        </p:grpSpPr>
        <p:pic>
          <p:nvPicPr>
            <p:cNvPr id="101" name="Picture 10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011" y="1227536"/>
              <a:ext cx="1696066" cy="1090328"/>
            </a:xfrm>
            <a:prstGeom prst="rect">
              <a:avLst/>
            </a:prstGeom>
            <a:gradFill flip="none" rotWithShape="1">
              <a:gsLst>
                <a:gs pos="0">
                  <a:schemeClr val="tx1"/>
                </a:gs>
                <a:gs pos="50000">
                  <a:schemeClr val="tx1">
                    <a:lumMod val="85000"/>
                    <a:lumOff val="15000"/>
                  </a:schemeClr>
                </a:gs>
                <a:gs pos="100000">
                  <a:schemeClr val="bg1"/>
                </a:gs>
              </a:gsLst>
              <a:path path="circle">
                <a:fillToRect l="50000" t="50000" r="50000" b="50000"/>
              </a:path>
              <a:tileRect/>
            </a:gradFill>
            <a:ln>
              <a:noFill/>
            </a:ln>
          </p:spPr>
        </p:pic>
        <p:sp>
          <p:nvSpPr>
            <p:cNvPr id="102" name="Donut 101"/>
            <p:cNvSpPr/>
            <p:nvPr/>
          </p:nvSpPr>
          <p:spPr>
            <a:xfrm>
              <a:off x="220918" y="932676"/>
              <a:ext cx="2304300" cy="1689823"/>
            </a:xfrm>
            <a:prstGeom prst="donut">
              <a:avLst>
                <a:gd name="adj" fmla="val 1936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4495190" y="985529"/>
            <a:ext cx="2265895" cy="1689822"/>
            <a:chOff x="177750" y="2518103"/>
            <a:chExt cx="2265895" cy="1689822"/>
          </a:xfrm>
        </p:grpSpPr>
        <p:pic>
          <p:nvPicPr>
            <p:cNvPr id="104" name="Picture 103"/>
            <p:cNvPicPr>
              <a:picLocks noChangeAspect="1"/>
            </p:cNvPicPr>
            <p:nvPr/>
          </p:nvPicPr>
          <p:blipFill>
            <a:blip r:embed="rId6" cstate="print">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62665" y="2814520"/>
              <a:ext cx="1696066" cy="1090328"/>
            </a:xfrm>
            <a:prstGeom prst="rect">
              <a:avLst/>
            </a:prstGeom>
          </p:spPr>
        </p:pic>
        <p:sp>
          <p:nvSpPr>
            <p:cNvPr id="105" name="Donut 104"/>
            <p:cNvSpPr/>
            <p:nvPr/>
          </p:nvSpPr>
          <p:spPr>
            <a:xfrm>
              <a:off x="177750" y="2518103"/>
              <a:ext cx="2265895" cy="1689822"/>
            </a:xfrm>
            <a:prstGeom prst="donut">
              <a:avLst>
                <a:gd name="adj" fmla="val 1744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p:cNvGrpSpPr/>
          <p:nvPr/>
        </p:nvGrpSpPr>
        <p:grpSpPr>
          <a:xfrm>
            <a:off x="6607466" y="985529"/>
            <a:ext cx="2304299" cy="1689822"/>
            <a:chOff x="2690155" y="2507280"/>
            <a:chExt cx="2304299" cy="1689822"/>
          </a:xfrm>
        </p:grpSpPr>
        <p:pic>
          <p:nvPicPr>
            <p:cNvPr id="107" name="Picture 10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59344" y="2814520"/>
              <a:ext cx="1766276" cy="1090328"/>
            </a:xfrm>
            <a:prstGeom prst="rect">
              <a:avLst/>
            </a:prstGeom>
          </p:spPr>
        </p:pic>
        <p:sp>
          <p:nvSpPr>
            <p:cNvPr id="108" name="Donut 107"/>
            <p:cNvSpPr/>
            <p:nvPr/>
          </p:nvSpPr>
          <p:spPr>
            <a:xfrm>
              <a:off x="2690155" y="2507280"/>
              <a:ext cx="2304299" cy="1689822"/>
            </a:xfrm>
            <a:prstGeom prst="donut">
              <a:avLst>
                <a:gd name="adj" fmla="val 1819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p:cNvGrpSpPr/>
          <p:nvPr/>
        </p:nvGrpSpPr>
        <p:grpSpPr>
          <a:xfrm>
            <a:off x="3059276" y="1382082"/>
            <a:ext cx="874767" cy="890056"/>
            <a:chOff x="9801430" y="3151553"/>
            <a:chExt cx="874767" cy="890056"/>
          </a:xfrm>
        </p:grpSpPr>
        <p:sp>
          <p:nvSpPr>
            <p:cNvPr id="110" name="Rectangle 109"/>
            <p:cNvSpPr/>
            <p:nvPr/>
          </p:nvSpPr>
          <p:spPr>
            <a:xfrm rot="18945485">
              <a:off x="10058436" y="3151553"/>
              <a:ext cx="357733" cy="37439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rot="18945485">
              <a:off x="10318464" y="3416415"/>
              <a:ext cx="357733" cy="37189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rot="18945485">
              <a:off x="10064192" y="3669712"/>
              <a:ext cx="357733" cy="37189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rot="18945485">
              <a:off x="9801430" y="3401350"/>
              <a:ext cx="357733" cy="37189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5199272" y="1387864"/>
            <a:ext cx="874767" cy="890056"/>
            <a:chOff x="9801430" y="3151553"/>
            <a:chExt cx="874767" cy="890056"/>
          </a:xfrm>
        </p:grpSpPr>
        <p:sp>
          <p:nvSpPr>
            <p:cNvPr id="115" name="Rectangle 114"/>
            <p:cNvSpPr/>
            <p:nvPr/>
          </p:nvSpPr>
          <p:spPr>
            <a:xfrm rot="18945485">
              <a:off x="10058436" y="3151553"/>
              <a:ext cx="357733" cy="37439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rot="18945485">
              <a:off x="10318464" y="3416415"/>
              <a:ext cx="357733" cy="37189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rot="18945485">
              <a:off x="10064192" y="3669712"/>
              <a:ext cx="357733" cy="37189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rot="18945485">
              <a:off x="9801430" y="3401350"/>
              <a:ext cx="357733" cy="37189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8"/>
          <p:cNvGrpSpPr/>
          <p:nvPr/>
        </p:nvGrpSpPr>
        <p:grpSpPr>
          <a:xfrm>
            <a:off x="7302999" y="1386794"/>
            <a:ext cx="874767" cy="890056"/>
            <a:chOff x="9801430" y="3151553"/>
            <a:chExt cx="874767" cy="890056"/>
          </a:xfrm>
        </p:grpSpPr>
        <p:sp>
          <p:nvSpPr>
            <p:cNvPr id="120" name="Rectangle 119"/>
            <p:cNvSpPr/>
            <p:nvPr/>
          </p:nvSpPr>
          <p:spPr>
            <a:xfrm rot="18945485">
              <a:off x="10058436" y="3151553"/>
              <a:ext cx="357733" cy="37439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rot="18945485">
              <a:off x="10318464" y="3416415"/>
              <a:ext cx="357733" cy="37189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rot="18945485">
              <a:off x="10064192" y="3669712"/>
              <a:ext cx="357733" cy="37189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rot="18945485">
              <a:off x="9801430" y="3401350"/>
              <a:ext cx="357733" cy="37189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4" name="Straight Connector 123"/>
          <p:cNvCxnSpPr/>
          <p:nvPr/>
        </p:nvCxnSpPr>
        <p:spPr>
          <a:xfrm>
            <a:off x="3493950" y="1596370"/>
            <a:ext cx="0" cy="499265"/>
          </a:xfrm>
          <a:prstGeom prst="line">
            <a:avLst/>
          </a:prstGeom>
          <a:solidFill>
            <a:schemeClr val="tx1"/>
          </a:solidFill>
          <a:ln>
            <a:solidFill>
              <a:srgbClr val="CCFF99"/>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3200739" y="1828183"/>
            <a:ext cx="614480" cy="0"/>
          </a:xfrm>
          <a:prstGeom prst="line">
            <a:avLst/>
          </a:prstGeom>
          <a:solidFill>
            <a:schemeClr val="tx1"/>
          </a:solidFill>
          <a:ln>
            <a:solidFill>
              <a:srgbClr val="CCFF99"/>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5633311" y="1600009"/>
            <a:ext cx="0" cy="499265"/>
          </a:xfrm>
          <a:prstGeom prst="line">
            <a:avLst/>
          </a:prstGeom>
          <a:solidFill>
            <a:schemeClr val="tx1"/>
          </a:solidFill>
          <a:ln>
            <a:solidFill>
              <a:srgbClr val="CCFF99"/>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5340100" y="1831822"/>
            <a:ext cx="614480" cy="0"/>
          </a:xfrm>
          <a:prstGeom prst="line">
            <a:avLst/>
          </a:prstGeom>
          <a:solidFill>
            <a:schemeClr val="tx1"/>
          </a:solidFill>
          <a:ln>
            <a:solidFill>
              <a:srgbClr val="CCFF99"/>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7738871" y="1600009"/>
            <a:ext cx="0" cy="499265"/>
          </a:xfrm>
          <a:prstGeom prst="line">
            <a:avLst/>
          </a:prstGeom>
          <a:solidFill>
            <a:schemeClr val="tx1"/>
          </a:solidFill>
          <a:ln>
            <a:solidFill>
              <a:srgbClr val="CCFF99"/>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7445660" y="1831822"/>
            <a:ext cx="614480" cy="0"/>
          </a:xfrm>
          <a:prstGeom prst="line">
            <a:avLst/>
          </a:prstGeom>
          <a:solidFill>
            <a:schemeClr val="tx1"/>
          </a:solidFill>
          <a:ln>
            <a:solidFill>
              <a:srgbClr val="CCFF99"/>
            </a:solidFill>
          </a:ln>
        </p:spPr>
        <p:style>
          <a:lnRef idx="1">
            <a:schemeClr val="accent1"/>
          </a:lnRef>
          <a:fillRef idx="0">
            <a:schemeClr val="accent1"/>
          </a:fillRef>
          <a:effectRef idx="0">
            <a:schemeClr val="accent1"/>
          </a:effectRef>
          <a:fontRef idx="minor">
            <a:schemeClr val="tx1"/>
          </a:fontRef>
        </p:style>
      </p:cxnSp>
      <p:sp>
        <p:nvSpPr>
          <p:cNvPr id="130" name="Rectangle 129"/>
          <p:cNvSpPr/>
          <p:nvPr/>
        </p:nvSpPr>
        <p:spPr>
          <a:xfrm>
            <a:off x="544647" y="971080"/>
            <a:ext cx="1728225" cy="262491"/>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TextBox 130"/>
          <p:cNvSpPr txBox="1"/>
          <p:nvPr/>
        </p:nvSpPr>
        <p:spPr>
          <a:xfrm>
            <a:off x="533973" y="963825"/>
            <a:ext cx="1738899" cy="276999"/>
          </a:xfrm>
          <a:prstGeom prst="rect">
            <a:avLst/>
          </a:prstGeom>
          <a:noFill/>
        </p:spPr>
        <p:txBody>
          <a:bodyPr wrap="square" rtlCol="0">
            <a:spAutoFit/>
          </a:bodyPr>
          <a:lstStyle/>
          <a:p>
            <a:pPr algn="ctr"/>
            <a:r>
              <a:rPr lang="en-US" sz="1200" b="1" dirty="0" smtClean="0"/>
              <a:t>Thermal IR image</a:t>
            </a:r>
            <a:endParaRPr lang="en-US" sz="1200" b="1" i="1" dirty="0"/>
          </a:p>
        </p:txBody>
      </p:sp>
      <p:sp>
        <p:nvSpPr>
          <p:cNvPr id="132" name="Rectangle 131"/>
          <p:cNvSpPr/>
          <p:nvPr/>
        </p:nvSpPr>
        <p:spPr>
          <a:xfrm>
            <a:off x="6837895" y="978335"/>
            <a:ext cx="1728225" cy="262491"/>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6827221" y="971080"/>
            <a:ext cx="1738899" cy="276999"/>
          </a:xfrm>
          <a:prstGeom prst="rect">
            <a:avLst/>
          </a:prstGeom>
          <a:noFill/>
        </p:spPr>
        <p:txBody>
          <a:bodyPr wrap="square" rtlCol="0">
            <a:spAutoFit/>
          </a:bodyPr>
          <a:lstStyle/>
          <a:p>
            <a:pPr algn="ctr"/>
            <a:r>
              <a:rPr lang="en-US" sz="1200" b="1" dirty="0" smtClean="0"/>
              <a:t>Night vision + quadrant</a:t>
            </a:r>
            <a:endParaRPr lang="en-US" sz="1200" b="1" i="1" dirty="0"/>
          </a:p>
        </p:txBody>
      </p:sp>
      <p:sp>
        <p:nvSpPr>
          <p:cNvPr id="134" name="Rectangle 133"/>
          <p:cNvSpPr/>
          <p:nvPr/>
        </p:nvSpPr>
        <p:spPr>
          <a:xfrm>
            <a:off x="4572001" y="977424"/>
            <a:ext cx="2092822" cy="262491"/>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extBox 134"/>
          <p:cNvSpPr txBox="1"/>
          <p:nvPr/>
        </p:nvSpPr>
        <p:spPr>
          <a:xfrm>
            <a:off x="4600031" y="956572"/>
            <a:ext cx="2035465" cy="276999"/>
          </a:xfrm>
          <a:prstGeom prst="rect">
            <a:avLst/>
          </a:prstGeom>
          <a:noFill/>
        </p:spPr>
        <p:txBody>
          <a:bodyPr wrap="square" rtlCol="0">
            <a:spAutoFit/>
          </a:bodyPr>
          <a:lstStyle/>
          <a:p>
            <a:pPr algn="ctr"/>
            <a:r>
              <a:rPr lang="en-US" sz="1200" b="1" dirty="0" smtClean="0"/>
              <a:t>Color night vision + quadrant</a:t>
            </a:r>
            <a:endParaRPr lang="en-US" sz="1200" b="1" i="1" dirty="0"/>
          </a:p>
        </p:txBody>
      </p:sp>
      <p:sp>
        <p:nvSpPr>
          <p:cNvPr id="136" name="Rectangle 135"/>
          <p:cNvSpPr/>
          <p:nvPr/>
        </p:nvSpPr>
        <p:spPr>
          <a:xfrm>
            <a:off x="2574940" y="970171"/>
            <a:ext cx="1728225" cy="262491"/>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Box 136"/>
          <p:cNvSpPr txBox="1"/>
          <p:nvPr/>
        </p:nvSpPr>
        <p:spPr>
          <a:xfrm>
            <a:off x="2564266" y="962916"/>
            <a:ext cx="1738899" cy="276999"/>
          </a:xfrm>
          <a:prstGeom prst="rect">
            <a:avLst/>
          </a:prstGeom>
          <a:noFill/>
        </p:spPr>
        <p:txBody>
          <a:bodyPr wrap="square" rtlCol="0">
            <a:spAutoFit/>
          </a:bodyPr>
          <a:lstStyle/>
          <a:p>
            <a:pPr algn="ctr"/>
            <a:r>
              <a:rPr lang="en-US" sz="1200" b="1" dirty="0" smtClean="0"/>
              <a:t>Optical + quadrant</a:t>
            </a:r>
            <a:endParaRPr lang="en-US" sz="1200" b="1" i="1" dirty="0"/>
          </a:p>
        </p:txBody>
      </p:sp>
      <p:sp>
        <p:nvSpPr>
          <p:cNvPr id="138" name="Left Arrow 137"/>
          <p:cNvSpPr/>
          <p:nvPr/>
        </p:nvSpPr>
        <p:spPr>
          <a:xfrm>
            <a:off x="3236402" y="2409751"/>
            <a:ext cx="372731" cy="206474"/>
          </a:xfrm>
          <a:prstGeom prst="leftArrow">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Left Arrow 138"/>
          <p:cNvSpPr/>
          <p:nvPr/>
        </p:nvSpPr>
        <p:spPr>
          <a:xfrm>
            <a:off x="5416910" y="2430470"/>
            <a:ext cx="372731" cy="206474"/>
          </a:xfrm>
          <a:prstGeom prst="leftArrow">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Left Arrow 139"/>
          <p:cNvSpPr/>
          <p:nvPr/>
        </p:nvSpPr>
        <p:spPr>
          <a:xfrm>
            <a:off x="7529185" y="2454426"/>
            <a:ext cx="372731" cy="206474"/>
          </a:xfrm>
          <a:prstGeom prst="leftArrow">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p:cNvSpPr txBox="1"/>
          <p:nvPr/>
        </p:nvSpPr>
        <p:spPr>
          <a:xfrm>
            <a:off x="539475" y="2392065"/>
            <a:ext cx="1738899" cy="276999"/>
          </a:xfrm>
          <a:prstGeom prst="rect">
            <a:avLst/>
          </a:prstGeom>
          <a:noFill/>
        </p:spPr>
        <p:txBody>
          <a:bodyPr wrap="square" rtlCol="0">
            <a:spAutoFit/>
          </a:bodyPr>
          <a:lstStyle/>
          <a:p>
            <a:pPr algn="ctr"/>
            <a:r>
              <a:rPr lang="en-US" sz="1200" b="1" dirty="0" smtClean="0">
                <a:solidFill>
                  <a:srgbClr val="C00000"/>
                </a:solidFill>
              </a:rPr>
              <a:t>No tracking</a:t>
            </a:r>
            <a:endParaRPr lang="en-US" sz="1200" b="1" i="1" dirty="0">
              <a:solidFill>
                <a:srgbClr val="C00000"/>
              </a:solidFill>
            </a:endParaRPr>
          </a:p>
        </p:txBody>
      </p:sp>
      <p:sp>
        <p:nvSpPr>
          <p:cNvPr id="142" name="TextBox 141"/>
          <p:cNvSpPr txBox="1"/>
          <p:nvPr/>
        </p:nvSpPr>
        <p:spPr>
          <a:xfrm>
            <a:off x="3063531" y="2374488"/>
            <a:ext cx="1738899" cy="276999"/>
          </a:xfrm>
          <a:prstGeom prst="rect">
            <a:avLst/>
          </a:prstGeom>
          <a:noFill/>
        </p:spPr>
        <p:txBody>
          <a:bodyPr wrap="square" rtlCol="0">
            <a:spAutoFit/>
          </a:bodyPr>
          <a:lstStyle/>
          <a:p>
            <a:pPr algn="ctr"/>
            <a:r>
              <a:rPr lang="en-US" sz="1200" b="1" dirty="0">
                <a:solidFill>
                  <a:srgbClr val="C00000"/>
                </a:solidFill>
              </a:rPr>
              <a:t>Tracking</a:t>
            </a:r>
            <a:endParaRPr lang="en-US" sz="1200" b="1" i="1" dirty="0">
              <a:solidFill>
                <a:srgbClr val="C00000"/>
              </a:solidFill>
            </a:endParaRPr>
          </a:p>
        </p:txBody>
      </p:sp>
      <p:sp>
        <p:nvSpPr>
          <p:cNvPr id="143" name="TextBox 142"/>
          <p:cNvSpPr txBox="1"/>
          <p:nvPr/>
        </p:nvSpPr>
        <p:spPr>
          <a:xfrm>
            <a:off x="5231969" y="2392057"/>
            <a:ext cx="1738899" cy="276999"/>
          </a:xfrm>
          <a:prstGeom prst="rect">
            <a:avLst/>
          </a:prstGeom>
          <a:noFill/>
        </p:spPr>
        <p:txBody>
          <a:bodyPr wrap="square" rtlCol="0">
            <a:spAutoFit/>
          </a:bodyPr>
          <a:lstStyle/>
          <a:p>
            <a:pPr algn="ctr"/>
            <a:r>
              <a:rPr lang="en-US" sz="1200" b="1" dirty="0" smtClean="0">
                <a:solidFill>
                  <a:srgbClr val="C00000"/>
                </a:solidFill>
              </a:rPr>
              <a:t>Tracking</a:t>
            </a:r>
            <a:endParaRPr lang="en-US" sz="1200" b="1" i="1" dirty="0">
              <a:solidFill>
                <a:srgbClr val="C00000"/>
              </a:solidFill>
            </a:endParaRPr>
          </a:p>
        </p:txBody>
      </p:sp>
      <p:sp>
        <p:nvSpPr>
          <p:cNvPr id="144" name="TextBox 143"/>
          <p:cNvSpPr txBox="1"/>
          <p:nvPr/>
        </p:nvSpPr>
        <p:spPr>
          <a:xfrm>
            <a:off x="7744627" y="2408275"/>
            <a:ext cx="946262" cy="276999"/>
          </a:xfrm>
          <a:prstGeom prst="rect">
            <a:avLst/>
          </a:prstGeom>
          <a:noFill/>
        </p:spPr>
        <p:txBody>
          <a:bodyPr wrap="square" rtlCol="0">
            <a:spAutoFit/>
          </a:bodyPr>
          <a:lstStyle/>
          <a:p>
            <a:pPr algn="ctr"/>
            <a:r>
              <a:rPr lang="en-US" sz="1200" b="1" dirty="0" smtClean="0">
                <a:solidFill>
                  <a:srgbClr val="C00000"/>
                </a:solidFill>
              </a:rPr>
              <a:t>Tracking</a:t>
            </a:r>
            <a:endParaRPr lang="en-US" sz="1200" b="1" i="1" dirty="0">
              <a:solidFill>
                <a:srgbClr val="C00000"/>
              </a:solidFill>
            </a:endParaRPr>
          </a:p>
        </p:txBody>
      </p:sp>
      <p:sp>
        <p:nvSpPr>
          <p:cNvPr id="145" name="TextBox 144"/>
          <p:cNvSpPr txBox="1"/>
          <p:nvPr/>
        </p:nvSpPr>
        <p:spPr>
          <a:xfrm>
            <a:off x="2498130" y="279790"/>
            <a:ext cx="3951018" cy="523220"/>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a:defRPr sz="2800">
                <a:solidFill>
                  <a:schemeClr val="bg1"/>
                </a:solidFill>
                <a:latin typeface="Arial Black" pitchFamily="34" charset="0"/>
              </a:defRPr>
            </a:lvl1pPr>
          </a:lstStyle>
          <a:p>
            <a:r>
              <a:rPr lang="en-US" dirty="0" smtClean="0"/>
              <a:t>How does it work? </a:t>
            </a:r>
            <a:endParaRPr lang="en-US" dirty="0"/>
          </a:p>
        </p:txBody>
      </p:sp>
      <p:sp>
        <p:nvSpPr>
          <p:cNvPr id="83" name="Rectangle 82"/>
          <p:cNvSpPr/>
          <p:nvPr/>
        </p:nvSpPr>
        <p:spPr>
          <a:xfrm>
            <a:off x="2899582" y="3697835"/>
            <a:ext cx="2995590" cy="2304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570529" y="3697835"/>
            <a:ext cx="3364693" cy="2304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9">
            <a:extLst>
              <a:ext uri="{28A0092B-C50C-407E-A947-70E740481C1C}">
                <a14:useLocalDpi xmlns:a14="http://schemas.microsoft.com/office/drawing/2010/main" val="0"/>
              </a:ext>
            </a:extLst>
          </a:blip>
          <a:srcRect l="23769" t="22143" r="25357" b="13725"/>
          <a:stretch/>
        </p:blipFill>
        <p:spPr>
          <a:xfrm>
            <a:off x="5651462" y="3808686"/>
            <a:ext cx="2450385" cy="2150843"/>
          </a:xfrm>
          <a:prstGeom prst="rect">
            <a:avLst/>
          </a:prstGeom>
        </p:spPr>
      </p:pic>
      <p:grpSp>
        <p:nvGrpSpPr>
          <p:cNvPr id="5" name="Group 4"/>
          <p:cNvGrpSpPr/>
          <p:nvPr/>
        </p:nvGrpSpPr>
        <p:grpSpPr>
          <a:xfrm>
            <a:off x="6799490" y="4657960"/>
            <a:ext cx="631163" cy="628854"/>
            <a:chOff x="6787426" y="4707373"/>
            <a:chExt cx="631163" cy="628854"/>
          </a:xfrm>
        </p:grpSpPr>
        <p:sp>
          <p:nvSpPr>
            <p:cNvPr id="71" name="Rectangle 70"/>
            <p:cNvSpPr/>
            <p:nvPr/>
          </p:nvSpPr>
          <p:spPr>
            <a:xfrm rot="18945485">
              <a:off x="6787426" y="4887479"/>
              <a:ext cx="252985" cy="25620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rot="18945485">
              <a:off x="7147044" y="4895079"/>
              <a:ext cx="271545" cy="2621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rot="18945485">
              <a:off x="6973253" y="4707373"/>
              <a:ext cx="262379" cy="256366"/>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rot="18945485">
              <a:off x="6965400" y="5074052"/>
              <a:ext cx="252271" cy="2621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Donut 75"/>
          <p:cNvSpPr/>
          <p:nvPr/>
        </p:nvSpPr>
        <p:spPr>
          <a:xfrm>
            <a:off x="5762555" y="3697835"/>
            <a:ext cx="2649945" cy="2573135"/>
          </a:xfrm>
          <a:prstGeom prst="donut">
            <a:avLst>
              <a:gd name="adj" fmla="val 2171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3074205" y="6002135"/>
            <a:ext cx="5802565" cy="627265"/>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8" name="Rectangle 2047"/>
          <p:cNvSpPr/>
          <p:nvPr/>
        </p:nvSpPr>
        <p:spPr>
          <a:xfrm>
            <a:off x="270640" y="2773277"/>
            <a:ext cx="8641125" cy="915166"/>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p:cNvSpPr/>
          <p:nvPr/>
        </p:nvSpPr>
        <p:spPr>
          <a:xfrm rot="10800000">
            <a:off x="7529184" y="3736239"/>
            <a:ext cx="921720" cy="61448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rot="10800000">
            <a:off x="5489422" y="3808686"/>
            <a:ext cx="921720" cy="61448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5455315" y="5363280"/>
            <a:ext cx="921720" cy="61448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14679" y="3796472"/>
            <a:ext cx="524910" cy="21593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564550" y="5755269"/>
            <a:ext cx="381333" cy="2224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Connector 83"/>
          <p:cNvCxnSpPr/>
          <p:nvPr/>
        </p:nvCxnSpPr>
        <p:spPr>
          <a:xfrm>
            <a:off x="1622095" y="4790994"/>
            <a:ext cx="0" cy="499265"/>
          </a:xfrm>
          <a:prstGeom prst="line">
            <a:avLst/>
          </a:prstGeom>
          <a:solidFill>
            <a:schemeClr val="tx1"/>
          </a:solidFill>
          <a:ln>
            <a:solidFill>
              <a:srgbClr val="CCFF99"/>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328884" y="5022807"/>
            <a:ext cx="614480" cy="0"/>
          </a:xfrm>
          <a:prstGeom prst="line">
            <a:avLst/>
          </a:prstGeom>
          <a:solidFill>
            <a:schemeClr val="tx1"/>
          </a:solidFill>
          <a:ln>
            <a:solidFill>
              <a:srgbClr val="CCFF99"/>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106154" y="4849985"/>
            <a:ext cx="5135" cy="296206"/>
          </a:xfrm>
          <a:prstGeom prst="line">
            <a:avLst/>
          </a:prstGeom>
          <a:solidFill>
            <a:schemeClr val="tx1"/>
          </a:solidFill>
          <a:ln>
            <a:solidFill>
              <a:srgbClr val="CCFF99"/>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933090" y="4984402"/>
            <a:ext cx="352332" cy="0"/>
          </a:xfrm>
          <a:prstGeom prst="line">
            <a:avLst/>
          </a:prstGeom>
          <a:solidFill>
            <a:schemeClr val="tx1"/>
          </a:solidFill>
          <a:ln>
            <a:solidFill>
              <a:srgbClr val="CCFF99"/>
            </a:solidFill>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rotWithShape="1">
          <a:blip r:embed="rId10">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val="0"/>
              </a:ext>
            </a:extLst>
          </a:blip>
          <a:srcRect l="33066" t="35980" r="26175" b="23623"/>
          <a:stretch/>
        </p:blipFill>
        <p:spPr>
          <a:xfrm>
            <a:off x="4209007" y="4274738"/>
            <a:ext cx="1944040" cy="1343347"/>
          </a:xfrm>
          <a:prstGeom prst="rect">
            <a:avLst/>
          </a:prstGeom>
          <a:ln w="12700">
            <a:solidFill>
              <a:schemeClr val="bg1">
                <a:lumMod val="50000"/>
              </a:schemeClr>
            </a:solidFill>
          </a:ln>
        </p:spPr>
      </p:pic>
      <p:sp>
        <p:nvSpPr>
          <p:cNvPr id="147" name="Rectangle 146"/>
          <p:cNvSpPr/>
          <p:nvPr/>
        </p:nvSpPr>
        <p:spPr>
          <a:xfrm>
            <a:off x="424260" y="5866513"/>
            <a:ext cx="2342705" cy="327647"/>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145"/>
          <p:cNvSpPr/>
          <p:nvPr/>
        </p:nvSpPr>
        <p:spPr>
          <a:xfrm>
            <a:off x="350127" y="5866860"/>
            <a:ext cx="2530911" cy="307777"/>
          </a:xfrm>
          <a:prstGeom prst="rect">
            <a:avLst/>
          </a:prstGeom>
        </p:spPr>
        <p:txBody>
          <a:bodyPr wrap="square">
            <a:spAutoFit/>
          </a:bodyPr>
          <a:lstStyle/>
          <a:p>
            <a:r>
              <a:rPr lang="en-US" sz="1400" dirty="0" smtClean="0"/>
              <a:t>“Camouflaged sniper detected”</a:t>
            </a:r>
            <a:endParaRPr lang="en-US" sz="1400" dirty="0"/>
          </a:p>
        </p:txBody>
      </p:sp>
      <p:sp>
        <p:nvSpPr>
          <p:cNvPr id="149" name="Rectangle 148"/>
          <p:cNvSpPr/>
          <p:nvPr/>
        </p:nvSpPr>
        <p:spPr>
          <a:xfrm>
            <a:off x="324562" y="2743728"/>
            <a:ext cx="8610661" cy="954107"/>
          </a:xfrm>
          <a:prstGeom prst="rect">
            <a:avLst/>
          </a:prstGeom>
        </p:spPr>
        <p:txBody>
          <a:bodyPr wrap="square">
            <a:spAutoFit/>
          </a:bodyPr>
          <a:lstStyle/>
          <a:p>
            <a:r>
              <a:rPr lang="en-US" sz="1400" dirty="0" smtClean="0"/>
              <a:t>Simulated images above illustrate view through the thermal scope in comparison with projected views through the hybrid scopes of various configurations. Hybrid scope is not designed to substitute thermal scopes, however, it adds thermal sensing to ordinary scopes for the fraction of the thermal scope cost. In addition, the tracking system is designed to drag the crosshair to the center of a thermal emission, detected by any of four detector quadrants. </a:t>
            </a:r>
            <a:endParaRPr lang="en-US" sz="1400" dirty="0"/>
          </a:p>
        </p:txBody>
      </p:sp>
      <p:sp>
        <p:nvSpPr>
          <p:cNvPr id="150" name="Rectangle 149"/>
          <p:cNvSpPr/>
          <p:nvPr/>
        </p:nvSpPr>
        <p:spPr>
          <a:xfrm>
            <a:off x="481867" y="3813050"/>
            <a:ext cx="8218669" cy="327647"/>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Rectangle 150"/>
          <p:cNvSpPr/>
          <p:nvPr/>
        </p:nvSpPr>
        <p:spPr>
          <a:xfrm>
            <a:off x="462665" y="3813050"/>
            <a:ext cx="8569818" cy="307777"/>
          </a:xfrm>
          <a:prstGeom prst="rect">
            <a:avLst/>
          </a:prstGeom>
        </p:spPr>
        <p:txBody>
          <a:bodyPr wrap="square">
            <a:spAutoFit/>
          </a:bodyPr>
          <a:lstStyle/>
          <a:p>
            <a:r>
              <a:rPr lang="en-US" sz="1400" dirty="0" smtClean="0"/>
              <a:t>The hybrid scope must allow detecting camouflaged targets by their thermal emission via scanning critical areas.  </a:t>
            </a:r>
            <a:endParaRPr lang="en-US" sz="1400" dirty="0"/>
          </a:p>
        </p:txBody>
      </p:sp>
      <p:sp>
        <p:nvSpPr>
          <p:cNvPr id="152" name="Rectangle 151"/>
          <p:cNvSpPr/>
          <p:nvPr/>
        </p:nvSpPr>
        <p:spPr>
          <a:xfrm>
            <a:off x="4226355" y="5755268"/>
            <a:ext cx="1404130" cy="184198"/>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152"/>
          <p:cNvSpPr/>
          <p:nvPr/>
        </p:nvSpPr>
        <p:spPr>
          <a:xfrm>
            <a:off x="4226355" y="5694358"/>
            <a:ext cx="1590411" cy="307777"/>
          </a:xfrm>
          <a:prstGeom prst="rect">
            <a:avLst/>
          </a:prstGeom>
        </p:spPr>
        <p:txBody>
          <a:bodyPr wrap="square">
            <a:spAutoFit/>
          </a:bodyPr>
          <a:lstStyle/>
          <a:p>
            <a:r>
              <a:rPr lang="en-US" sz="1400" dirty="0" smtClean="0"/>
              <a:t>“Thermal image”</a:t>
            </a:r>
            <a:endParaRPr lang="en-US" sz="1400" dirty="0"/>
          </a:p>
        </p:txBody>
      </p:sp>
      <p:sp>
        <p:nvSpPr>
          <p:cNvPr id="154" name="Rectangle 153"/>
          <p:cNvSpPr/>
          <p:nvPr/>
        </p:nvSpPr>
        <p:spPr>
          <a:xfrm>
            <a:off x="5899320" y="5755268"/>
            <a:ext cx="2342705" cy="197687"/>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154"/>
          <p:cNvSpPr/>
          <p:nvPr/>
        </p:nvSpPr>
        <p:spPr>
          <a:xfrm>
            <a:off x="5970386" y="5694358"/>
            <a:ext cx="2348449" cy="307777"/>
          </a:xfrm>
          <a:prstGeom prst="rect">
            <a:avLst/>
          </a:prstGeom>
        </p:spPr>
        <p:txBody>
          <a:bodyPr wrap="square">
            <a:spAutoFit/>
          </a:bodyPr>
          <a:lstStyle/>
          <a:p>
            <a:r>
              <a:rPr lang="en-US" sz="1400" dirty="0" smtClean="0"/>
              <a:t>Detection by upper quadrant</a:t>
            </a:r>
            <a:endParaRPr lang="en-US" sz="1400" dirty="0"/>
          </a:p>
        </p:txBody>
      </p:sp>
      <p:sp>
        <p:nvSpPr>
          <p:cNvPr id="28" name="Up Arrow 27"/>
          <p:cNvSpPr/>
          <p:nvPr/>
        </p:nvSpPr>
        <p:spPr>
          <a:xfrm rot="2795712">
            <a:off x="702357" y="4199820"/>
            <a:ext cx="320129" cy="480519"/>
          </a:xfrm>
          <a:prstGeom prst="up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Up Arrow 155"/>
          <p:cNvSpPr/>
          <p:nvPr/>
        </p:nvSpPr>
        <p:spPr>
          <a:xfrm>
            <a:off x="7913235" y="4657960"/>
            <a:ext cx="320129" cy="480519"/>
          </a:xfrm>
          <a:prstGeom prst="up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2498131" y="4220855"/>
            <a:ext cx="1514920" cy="1142425"/>
          </a:xfrm>
          <a:prstGeom prst="rect">
            <a:avLst/>
          </a:prstGeom>
          <a:solidFill>
            <a:schemeClr val="bg1">
              <a:lumMod val="8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Rectangle 157"/>
          <p:cNvSpPr/>
          <p:nvPr/>
        </p:nvSpPr>
        <p:spPr>
          <a:xfrm>
            <a:off x="2498130" y="4218104"/>
            <a:ext cx="1590411" cy="1169551"/>
          </a:xfrm>
          <a:prstGeom prst="rect">
            <a:avLst/>
          </a:prstGeom>
        </p:spPr>
        <p:txBody>
          <a:bodyPr wrap="square">
            <a:spAutoFit/>
          </a:bodyPr>
          <a:lstStyle/>
          <a:p>
            <a:r>
              <a:rPr lang="en-US" sz="1400" dirty="0" smtClean="0"/>
              <a:t>Tracking system drags the crosshair towards the center of detected IR emission</a:t>
            </a:r>
            <a:endParaRPr lang="en-US" sz="1400" dirty="0"/>
          </a:p>
        </p:txBody>
      </p:sp>
      <p:sp>
        <p:nvSpPr>
          <p:cNvPr id="29" name="Rectangle 28"/>
          <p:cNvSpPr/>
          <p:nvPr/>
        </p:nvSpPr>
        <p:spPr>
          <a:xfrm>
            <a:off x="4126946" y="4218104"/>
            <a:ext cx="4208743" cy="1476254"/>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8606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47176</TotalTime>
  <Words>1814</Words>
  <Application>Microsoft Office PowerPoint</Application>
  <PresentationFormat>On-screen Show (4:3)</PresentationFormat>
  <Paragraphs>99</Paragraphs>
  <Slides>14</Slides>
  <Notes>1</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Sergey Zaitsev</dc:creator>
  <cp:lastModifiedBy>Sergey Zaitsev</cp:lastModifiedBy>
  <cp:revision>269</cp:revision>
  <dcterms:created xsi:type="dcterms:W3CDTF">2016-03-23T23:23:13Z</dcterms:created>
  <dcterms:modified xsi:type="dcterms:W3CDTF">2019-09-24T19:00:34Z</dcterms:modified>
</cp:coreProperties>
</file>